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59" r:id="rId2"/>
    <p:sldId id="292" r:id="rId3"/>
    <p:sldId id="291" r:id="rId4"/>
    <p:sldId id="260" r:id="rId5"/>
    <p:sldId id="283" r:id="rId6"/>
    <p:sldId id="290" r:id="rId7"/>
    <p:sldId id="286" r:id="rId8"/>
    <p:sldId id="262" r:id="rId9"/>
    <p:sldId id="285" r:id="rId1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44" userDrawn="1">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D2"/>
    <a:srgbClr val="ED1C24"/>
    <a:srgbClr val="EF4129"/>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8" autoAdjust="0"/>
    <p:restoredTop sz="93529" autoAdjust="0"/>
  </p:normalViewPr>
  <p:slideViewPr>
    <p:cSldViewPr snapToGrid="0" snapToObjects="1">
      <p:cViewPr varScale="1">
        <p:scale>
          <a:sx n="60" d="100"/>
          <a:sy n="60" d="100"/>
        </p:scale>
        <p:origin x="1596" y="60"/>
      </p:cViewPr>
      <p:guideLst>
        <p:guide orient="horz" pos="3744"/>
        <p:guide pos="2880"/>
      </p:guideLst>
    </p:cSldViewPr>
  </p:slideViewPr>
  <p:notesTextViewPr>
    <p:cViewPr>
      <p:scale>
        <a:sx n="100" d="100"/>
        <a:sy n="100" d="100"/>
      </p:scale>
      <p:origin x="0" y="0"/>
    </p:cViewPr>
  </p:notesTextViewPr>
  <p:sorterViewPr>
    <p:cViewPr>
      <p:scale>
        <a:sx n="160" d="100"/>
        <a:sy n="160" d="100"/>
      </p:scale>
      <p:origin x="0" y="0"/>
    </p:cViewPr>
  </p:sorterViewPr>
  <p:notesViewPr>
    <p:cSldViewPr snapToGrid="0" snapToObjects="1">
      <p:cViewPr varScale="1">
        <p:scale>
          <a:sx n="69" d="100"/>
          <a:sy n="69" d="100"/>
        </p:scale>
        <p:origin x="-2568"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DE3A9C-F33E-4D44-86A2-2D5036E2553E}"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16DF8ECB-7DDE-4E22-B04B-1370113A3E82}">
      <dgm:prSet custT="1"/>
      <dgm:spPr/>
      <dgm:t>
        <a:bodyPr/>
        <a:lstStyle/>
        <a:p>
          <a:pPr rtl="0">
            <a:spcAft>
              <a:spcPts val="0"/>
            </a:spcAft>
          </a:pPr>
          <a:r>
            <a:rPr lang="en-US" sz="1800" b="1" dirty="0" smtClean="0"/>
            <a:t>264</a:t>
          </a:r>
        </a:p>
        <a:p>
          <a:pPr rtl="0">
            <a:spcAft>
              <a:spcPts val="0"/>
            </a:spcAft>
          </a:pPr>
          <a:r>
            <a:rPr lang="en-US" sz="1800" b="1" dirty="0" smtClean="0"/>
            <a:t>U.S. NGO Prime PEPFAR Recipients</a:t>
          </a:r>
          <a:endParaRPr lang="en-US" sz="1800" b="1" dirty="0"/>
        </a:p>
      </dgm:t>
    </dgm:pt>
    <dgm:pt modelId="{2C4BCBCF-4FE3-4D53-8706-929F9F870F93}" type="parTrans" cxnId="{F50A8C4F-95FA-4E3E-8972-CA1FE12E2F4A}">
      <dgm:prSet/>
      <dgm:spPr/>
      <dgm:t>
        <a:bodyPr/>
        <a:lstStyle/>
        <a:p>
          <a:endParaRPr lang="en-US"/>
        </a:p>
      </dgm:t>
    </dgm:pt>
    <dgm:pt modelId="{1A30C443-FC2A-4117-8ADF-C532D430C752}" type="sibTrans" cxnId="{F50A8C4F-95FA-4E3E-8972-CA1FE12E2F4A}">
      <dgm:prSet/>
      <dgm:spPr/>
      <dgm:t>
        <a:bodyPr/>
        <a:lstStyle/>
        <a:p>
          <a:endParaRPr lang="en-US"/>
        </a:p>
      </dgm:t>
    </dgm:pt>
    <dgm:pt modelId="{101820C2-5B3C-4688-AC9B-FC81D5F5FA23}">
      <dgm:prSet custT="1"/>
      <dgm:spPr/>
      <dgm:t>
        <a:bodyPr/>
        <a:lstStyle/>
        <a:p>
          <a:pPr rtl="0">
            <a:spcAft>
              <a:spcPts val="0"/>
            </a:spcAft>
          </a:pPr>
          <a:r>
            <a:rPr lang="en-US" sz="1800" b="1" dirty="0" smtClean="0"/>
            <a:t>$5.5 billion </a:t>
          </a:r>
        </a:p>
        <a:p>
          <a:pPr rtl="0">
            <a:spcAft>
              <a:spcPts val="0"/>
            </a:spcAft>
          </a:pPr>
          <a:r>
            <a:rPr lang="en-US" sz="1800" b="1" dirty="0" smtClean="0"/>
            <a:t>in PEPFAR funding Received</a:t>
          </a:r>
          <a:endParaRPr lang="en-US" sz="1800" b="1" dirty="0"/>
        </a:p>
      </dgm:t>
    </dgm:pt>
    <dgm:pt modelId="{617D96A2-DF33-4250-93D6-ED4B8817EEA1}" type="parTrans" cxnId="{613E1D79-B480-48EF-8D19-F1C21A3C2E6B}">
      <dgm:prSet/>
      <dgm:spPr/>
      <dgm:t>
        <a:bodyPr/>
        <a:lstStyle/>
        <a:p>
          <a:endParaRPr lang="en-US"/>
        </a:p>
      </dgm:t>
    </dgm:pt>
    <dgm:pt modelId="{6E06F6A7-B4B6-4C9D-9A82-FB65244E9899}" type="sibTrans" cxnId="{613E1D79-B480-48EF-8D19-F1C21A3C2E6B}">
      <dgm:prSet/>
      <dgm:spPr/>
      <dgm:t>
        <a:bodyPr/>
        <a:lstStyle/>
        <a:p>
          <a:endParaRPr lang="en-US"/>
        </a:p>
      </dgm:t>
    </dgm:pt>
    <dgm:pt modelId="{CB66A125-0C17-4C20-8D99-B069C235C07E}">
      <dgm:prSet custT="1"/>
      <dgm:spPr/>
      <dgm:t>
        <a:bodyPr/>
        <a:lstStyle/>
        <a:p>
          <a:pPr rtl="0">
            <a:spcAft>
              <a:spcPts val="0"/>
            </a:spcAft>
          </a:pPr>
          <a:r>
            <a:rPr lang="en-US" sz="1600" b="1" dirty="0" smtClean="0"/>
            <a:t>Would have to monitor compliance </a:t>
          </a:r>
        </a:p>
        <a:p>
          <a:pPr>
            <a:spcAft>
              <a:spcPts val="0"/>
            </a:spcAft>
          </a:pPr>
          <a:r>
            <a:rPr lang="en-US" sz="1600" b="1" dirty="0" smtClean="0"/>
            <a:t>of any foreign NGO sub-recipient</a:t>
          </a:r>
        </a:p>
        <a:p>
          <a:pPr rtl="0">
            <a:spcAft>
              <a:spcPct val="35000"/>
            </a:spcAft>
          </a:pPr>
          <a:endParaRPr lang="en-US" sz="1050" b="1" dirty="0"/>
        </a:p>
      </dgm:t>
    </dgm:pt>
    <dgm:pt modelId="{C95767D4-CCEC-449E-A64E-55FF07143AC4}" type="parTrans" cxnId="{B19F3891-24E8-4EA3-A8C9-1C1BC945D952}">
      <dgm:prSet/>
      <dgm:spPr/>
      <dgm:t>
        <a:bodyPr/>
        <a:lstStyle/>
        <a:p>
          <a:endParaRPr lang="en-US"/>
        </a:p>
      </dgm:t>
    </dgm:pt>
    <dgm:pt modelId="{D7C84DC2-637B-44C5-9B99-7BB13883C19A}" type="sibTrans" cxnId="{B19F3891-24E8-4EA3-A8C9-1C1BC945D952}">
      <dgm:prSet/>
      <dgm:spPr/>
      <dgm:t>
        <a:bodyPr/>
        <a:lstStyle/>
        <a:p>
          <a:endParaRPr lang="en-US"/>
        </a:p>
      </dgm:t>
    </dgm:pt>
    <dgm:pt modelId="{C21DB2CD-AD41-41F2-8CBE-157AEE1BE6FF}">
      <dgm:prSet custT="1"/>
      <dgm:spPr/>
      <dgm:t>
        <a:bodyPr/>
        <a:lstStyle/>
        <a:p>
          <a:pPr rtl="0">
            <a:spcAft>
              <a:spcPts val="0"/>
            </a:spcAft>
          </a:pPr>
          <a:r>
            <a:rPr lang="en-US" sz="1600" b="1" dirty="0" smtClean="0"/>
            <a:t>U.S. NGOs smaller in # but account for more $ than foreign NGOs</a:t>
          </a:r>
        </a:p>
        <a:p>
          <a:pPr rtl="0">
            <a:spcAft>
              <a:spcPct val="35000"/>
            </a:spcAft>
          </a:pPr>
          <a:endParaRPr lang="en-US" sz="1100" b="1" dirty="0"/>
        </a:p>
      </dgm:t>
    </dgm:pt>
    <dgm:pt modelId="{1A679D40-0E00-4E8F-98A0-D20E080105EA}" type="parTrans" cxnId="{8F579911-F44A-4742-99DA-328DCF320FC0}">
      <dgm:prSet/>
      <dgm:spPr/>
      <dgm:t>
        <a:bodyPr/>
        <a:lstStyle/>
        <a:p>
          <a:endParaRPr lang="en-US"/>
        </a:p>
      </dgm:t>
    </dgm:pt>
    <dgm:pt modelId="{8E88C46B-FA75-4E5E-87A1-65513AD524FC}" type="sibTrans" cxnId="{8F579911-F44A-4742-99DA-328DCF320FC0}">
      <dgm:prSet/>
      <dgm:spPr/>
      <dgm:t>
        <a:bodyPr/>
        <a:lstStyle/>
        <a:p>
          <a:endParaRPr lang="en-US"/>
        </a:p>
      </dgm:t>
    </dgm:pt>
    <dgm:pt modelId="{8685F8C0-2B63-4FF4-805F-B00C7A761656}">
      <dgm:prSet/>
      <dgm:spPr/>
      <dgm:t>
        <a:bodyPr/>
        <a:lstStyle/>
        <a:p>
          <a:endParaRPr lang="en-US"/>
        </a:p>
      </dgm:t>
    </dgm:pt>
    <dgm:pt modelId="{F767464C-FC40-46C0-A797-5028BC53B787}" type="parTrans" cxnId="{3639EE5F-8106-4246-B3F2-FF0C6D6E5DC3}">
      <dgm:prSet/>
      <dgm:spPr/>
      <dgm:t>
        <a:bodyPr/>
        <a:lstStyle/>
        <a:p>
          <a:endParaRPr lang="en-US"/>
        </a:p>
      </dgm:t>
    </dgm:pt>
    <dgm:pt modelId="{34D51083-416E-447E-8CDD-B0903AB5A51C}" type="sibTrans" cxnId="{3639EE5F-8106-4246-B3F2-FF0C6D6E5DC3}">
      <dgm:prSet/>
      <dgm:spPr/>
      <dgm:t>
        <a:bodyPr/>
        <a:lstStyle/>
        <a:p>
          <a:endParaRPr lang="en-US"/>
        </a:p>
      </dgm:t>
    </dgm:pt>
    <dgm:pt modelId="{31F4BF16-C168-480B-9D3B-5D75058A9DCA}">
      <dgm:prSet/>
      <dgm:spPr/>
      <dgm:t>
        <a:bodyPr/>
        <a:lstStyle/>
        <a:p>
          <a:endParaRPr lang="en-US"/>
        </a:p>
      </dgm:t>
    </dgm:pt>
    <dgm:pt modelId="{B5795CA3-6083-4C6E-BF95-6B305085008D}" type="parTrans" cxnId="{10AD4F63-A30F-4AE3-8DF4-53679E354875}">
      <dgm:prSet/>
      <dgm:spPr/>
      <dgm:t>
        <a:bodyPr/>
        <a:lstStyle/>
        <a:p>
          <a:endParaRPr lang="en-US"/>
        </a:p>
      </dgm:t>
    </dgm:pt>
    <dgm:pt modelId="{9A844759-89AD-44B8-ABD7-9B0DCC340078}" type="sibTrans" cxnId="{10AD4F63-A30F-4AE3-8DF4-53679E354875}">
      <dgm:prSet/>
      <dgm:spPr/>
      <dgm:t>
        <a:bodyPr/>
        <a:lstStyle/>
        <a:p>
          <a:endParaRPr lang="en-US"/>
        </a:p>
      </dgm:t>
    </dgm:pt>
    <dgm:pt modelId="{AFCDF72C-2EF2-446B-AE01-80F40038162F}">
      <dgm:prSet/>
      <dgm:spPr/>
      <dgm:t>
        <a:bodyPr/>
        <a:lstStyle/>
        <a:p>
          <a:endParaRPr lang="en-US"/>
        </a:p>
      </dgm:t>
    </dgm:pt>
    <dgm:pt modelId="{8B08317D-23F7-44C7-A52C-89CB0EA499EF}" type="parTrans" cxnId="{9A1EE406-2AC2-4EED-8660-241A43AC40B6}">
      <dgm:prSet/>
      <dgm:spPr/>
      <dgm:t>
        <a:bodyPr/>
        <a:lstStyle/>
        <a:p>
          <a:endParaRPr lang="en-US"/>
        </a:p>
      </dgm:t>
    </dgm:pt>
    <dgm:pt modelId="{AE5DBBE7-E88C-40AE-A142-BB786D1A3F3B}" type="sibTrans" cxnId="{9A1EE406-2AC2-4EED-8660-241A43AC40B6}">
      <dgm:prSet/>
      <dgm:spPr/>
      <dgm:t>
        <a:bodyPr/>
        <a:lstStyle/>
        <a:p>
          <a:endParaRPr lang="en-US"/>
        </a:p>
      </dgm:t>
    </dgm:pt>
    <dgm:pt modelId="{6C45339C-7FA9-4DBA-84E3-08EE35383346}">
      <dgm:prSet/>
      <dgm:spPr/>
      <dgm:t>
        <a:bodyPr/>
        <a:lstStyle/>
        <a:p>
          <a:endParaRPr lang="en-US"/>
        </a:p>
      </dgm:t>
    </dgm:pt>
    <dgm:pt modelId="{1D992C56-DB58-4D0C-A6EE-79ECA81DD430}" type="parTrans" cxnId="{E17683AA-3C6F-4EE1-A0D6-240D8308AB4F}">
      <dgm:prSet/>
      <dgm:spPr/>
      <dgm:t>
        <a:bodyPr/>
        <a:lstStyle/>
        <a:p>
          <a:endParaRPr lang="en-US"/>
        </a:p>
      </dgm:t>
    </dgm:pt>
    <dgm:pt modelId="{F8C93E7D-C990-4C74-B88D-56A0415D659E}" type="sibTrans" cxnId="{E17683AA-3C6F-4EE1-A0D6-240D8308AB4F}">
      <dgm:prSet/>
      <dgm:spPr/>
      <dgm:t>
        <a:bodyPr/>
        <a:lstStyle/>
        <a:p>
          <a:endParaRPr lang="en-US"/>
        </a:p>
      </dgm:t>
    </dgm:pt>
    <dgm:pt modelId="{8F8D335C-0971-4E7F-BED5-5EB7A596771A}" type="pres">
      <dgm:prSet presAssocID="{34DE3A9C-F33E-4D44-86A2-2D5036E2553E}" presName="matrix" presStyleCnt="0">
        <dgm:presLayoutVars>
          <dgm:chMax val="1"/>
          <dgm:dir/>
          <dgm:resizeHandles val="exact"/>
        </dgm:presLayoutVars>
      </dgm:prSet>
      <dgm:spPr/>
      <dgm:t>
        <a:bodyPr/>
        <a:lstStyle/>
        <a:p>
          <a:endParaRPr lang="en-US"/>
        </a:p>
      </dgm:t>
    </dgm:pt>
    <dgm:pt modelId="{4B811C90-9C1A-4741-A7A7-908F250D5F04}" type="pres">
      <dgm:prSet presAssocID="{34DE3A9C-F33E-4D44-86A2-2D5036E2553E}" presName="diamond" presStyleLbl="bgShp" presStyleIdx="0" presStyleCnt="1"/>
      <dgm:spPr/>
      <dgm:t>
        <a:bodyPr/>
        <a:lstStyle/>
        <a:p>
          <a:endParaRPr lang="en-US"/>
        </a:p>
      </dgm:t>
    </dgm:pt>
    <dgm:pt modelId="{2EB884B4-1B7F-445D-A6BD-3BD954660BE3}" type="pres">
      <dgm:prSet presAssocID="{34DE3A9C-F33E-4D44-86A2-2D5036E2553E}" presName="quad1" presStyleLbl="node1" presStyleIdx="0" presStyleCnt="4">
        <dgm:presLayoutVars>
          <dgm:chMax val="0"/>
          <dgm:chPref val="0"/>
          <dgm:bulletEnabled val="1"/>
        </dgm:presLayoutVars>
      </dgm:prSet>
      <dgm:spPr/>
      <dgm:t>
        <a:bodyPr/>
        <a:lstStyle/>
        <a:p>
          <a:endParaRPr lang="en-US"/>
        </a:p>
      </dgm:t>
    </dgm:pt>
    <dgm:pt modelId="{5CA00042-49EE-4C9D-971F-27D0174ADDCE}" type="pres">
      <dgm:prSet presAssocID="{34DE3A9C-F33E-4D44-86A2-2D5036E2553E}" presName="quad2" presStyleLbl="node1" presStyleIdx="1" presStyleCnt="4">
        <dgm:presLayoutVars>
          <dgm:chMax val="0"/>
          <dgm:chPref val="0"/>
          <dgm:bulletEnabled val="1"/>
        </dgm:presLayoutVars>
      </dgm:prSet>
      <dgm:spPr/>
      <dgm:t>
        <a:bodyPr/>
        <a:lstStyle/>
        <a:p>
          <a:endParaRPr lang="en-US"/>
        </a:p>
      </dgm:t>
    </dgm:pt>
    <dgm:pt modelId="{CF6DABA1-D37F-45F6-8AF9-D6EF52040D64}" type="pres">
      <dgm:prSet presAssocID="{34DE3A9C-F33E-4D44-86A2-2D5036E2553E}" presName="quad3" presStyleLbl="node1" presStyleIdx="2" presStyleCnt="4">
        <dgm:presLayoutVars>
          <dgm:chMax val="0"/>
          <dgm:chPref val="0"/>
          <dgm:bulletEnabled val="1"/>
        </dgm:presLayoutVars>
      </dgm:prSet>
      <dgm:spPr/>
      <dgm:t>
        <a:bodyPr/>
        <a:lstStyle/>
        <a:p>
          <a:endParaRPr lang="en-US"/>
        </a:p>
      </dgm:t>
    </dgm:pt>
    <dgm:pt modelId="{CAA81057-0B55-4BA9-A151-2E5C4FB38940}" type="pres">
      <dgm:prSet presAssocID="{34DE3A9C-F33E-4D44-86A2-2D5036E2553E}" presName="quad4" presStyleLbl="node1" presStyleIdx="3" presStyleCnt="4">
        <dgm:presLayoutVars>
          <dgm:chMax val="0"/>
          <dgm:chPref val="0"/>
          <dgm:bulletEnabled val="1"/>
        </dgm:presLayoutVars>
      </dgm:prSet>
      <dgm:spPr/>
      <dgm:t>
        <a:bodyPr/>
        <a:lstStyle/>
        <a:p>
          <a:endParaRPr lang="en-US"/>
        </a:p>
      </dgm:t>
    </dgm:pt>
  </dgm:ptLst>
  <dgm:cxnLst>
    <dgm:cxn modelId="{613E1D79-B480-48EF-8D19-F1C21A3C2E6B}" srcId="{34DE3A9C-F33E-4D44-86A2-2D5036E2553E}" destId="{101820C2-5B3C-4688-AC9B-FC81D5F5FA23}" srcOrd="1" destOrd="0" parTransId="{617D96A2-DF33-4250-93D6-ED4B8817EEA1}" sibTransId="{6E06F6A7-B4B6-4C9D-9A82-FB65244E9899}"/>
    <dgm:cxn modelId="{3639EE5F-8106-4246-B3F2-FF0C6D6E5DC3}" srcId="{34DE3A9C-F33E-4D44-86A2-2D5036E2553E}" destId="{8685F8C0-2B63-4FF4-805F-B00C7A761656}" srcOrd="4" destOrd="0" parTransId="{F767464C-FC40-46C0-A797-5028BC53B787}" sibTransId="{34D51083-416E-447E-8CDD-B0903AB5A51C}"/>
    <dgm:cxn modelId="{E52F6EA9-E220-4321-ACBC-04B8D1EFFE2D}" type="presOf" srcId="{C21DB2CD-AD41-41F2-8CBE-157AEE1BE6FF}" destId="{CAA81057-0B55-4BA9-A151-2E5C4FB38940}" srcOrd="0" destOrd="0" presId="urn:microsoft.com/office/officeart/2005/8/layout/matrix3"/>
    <dgm:cxn modelId="{9077B6CD-D502-4356-84D9-C67FDC4FA19E}" type="presOf" srcId="{34DE3A9C-F33E-4D44-86A2-2D5036E2553E}" destId="{8F8D335C-0971-4E7F-BED5-5EB7A596771A}" srcOrd="0" destOrd="0" presId="urn:microsoft.com/office/officeart/2005/8/layout/matrix3"/>
    <dgm:cxn modelId="{9341A647-D56D-4E7A-8274-460463FDC4D9}" type="presOf" srcId="{CB66A125-0C17-4C20-8D99-B069C235C07E}" destId="{CF6DABA1-D37F-45F6-8AF9-D6EF52040D64}" srcOrd="0" destOrd="0" presId="urn:microsoft.com/office/officeart/2005/8/layout/matrix3"/>
    <dgm:cxn modelId="{B19F3891-24E8-4EA3-A8C9-1C1BC945D952}" srcId="{34DE3A9C-F33E-4D44-86A2-2D5036E2553E}" destId="{CB66A125-0C17-4C20-8D99-B069C235C07E}" srcOrd="2" destOrd="0" parTransId="{C95767D4-CCEC-449E-A64E-55FF07143AC4}" sibTransId="{D7C84DC2-637B-44C5-9B99-7BB13883C19A}"/>
    <dgm:cxn modelId="{F50A8C4F-95FA-4E3E-8972-CA1FE12E2F4A}" srcId="{34DE3A9C-F33E-4D44-86A2-2D5036E2553E}" destId="{16DF8ECB-7DDE-4E22-B04B-1370113A3E82}" srcOrd="0" destOrd="0" parTransId="{2C4BCBCF-4FE3-4D53-8706-929F9F870F93}" sibTransId="{1A30C443-FC2A-4117-8ADF-C532D430C752}"/>
    <dgm:cxn modelId="{9A1EE406-2AC2-4EED-8660-241A43AC40B6}" srcId="{34DE3A9C-F33E-4D44-86A2-2D5036E2553E}" destId="{AFCDF72C-2EF2-446B-AE01-80F40038162F}" srcOrd="6" destOrd="0" parTransId="{8B08317D-23F7-44C7-A52C-89CB0EA499EF}" sibTransId="{AE5DBBE7-E88C-40AE-A142-BB786D1A3F3B}"/>
    <dgm:cxn modelId="{10AD4F63-A30F-4AE3-8DF4-53679E354875}" srcId="{34DE3A9C-F33E-4D44-86A2-2D5036E2553E}" destId="{31F4BF16-C168-480B-9D3B-5D75058A9DCA}" srcOrd="5" destOrd="0" parTransId="{B5795CA3-6083-4C6E-BF95-6B305085008D}" sibTransId="{9A844759-89AD-44B8-ABD7-9B0DCC340078}"/>
    <dgm:cxn modelId="{8F579911-F44A-4742-99DA-328DCF320FC0}" srcId="{34DE3A9C-F33E-4D44-86A2-2D5036E2553E}" destId="{C21DB2CD-AD41-41F2-8CBE-157AEE1BE6FF}" srcOrd="3" destOrd="0" parTransId="{1A679D40-0E00-4E8F-98A0-D20E080105EA}" sibTransId="{8E88C46B-FA75-4E5E-87A1-65513AD524FC}"/>
    <dgm:cxn modelId="{47F06A48-E39B-4E8E-9824-BA1D8474B83F}" type="presOf" srcId="{16DF8ECB-7DDE-4E22-B04B-1370113A3E82}" destId="{2EB884B4-1B7F-445D-A6BD-3BD954660BE3}" srcOrd="0" destOrd="0" presId="urn:microsoft.com/office/officeart/2005/8/layout/matrix3"/>
    <dgm:cxn modelId="{E58F1736-E390-4691-89FA-C5B5EA958E97}" type="presOf" srcId="{101820C2-5B3C-4688-AC9B-FC81D5F5FA23}" destId="{5CA00042-49EE-4C9D-971F-27D0174ADDCE}" srcOrd="0" destOrd="0" presId="urn:microsoft.com/office/officeart/2005/8/layout/matrix3"/>
    <dgm:cxn modelId="{E17683AA-3C6F-4EE1-A0D6-240D8308AB4F}" srcId="{34DE3A9C-F33E-4D44-86A2-2D5036E2553E}" destId="{6C45339C-7FA9-4DBA-84E3-08EE35383346}" srcOrd="7" destOrd="0" parTransId="{1D992C56-DB58-4D0C-A6EE-79ECA81DD430}" sibTransId="{F8C93E7D-C990-4C74-B88D-56A0415D659E}"/>
    <dgm:cxn modelId="{899B4441-EFD3-4483-9CF6-0313D98AD5A4}" type="presParOf" srcId="{8F8D335C-0971-4E7F-BED5-5EB7A596771A}" destId="{4B811C90-9C1A-4741-A7A7-908F250D5F04}" srcOrd="0" destOrd="0" presId="urn:microsoft.com/office/officeart/2005/8/layout/matrix3"/>
    <dgm:cxn modelId="{F4D03B41-34E8-4DE3-98AA-D9855555F510}" type="presParOf" srcId="{8F8D335C-0971-4E7F-BED5-5EB7A596771A}" destId="{2EB884B4-1B7F-445D-A6BD-3BD954660BE3}" srcOrd="1" destOrd="0" presId="urn:microsoft.com/office/officeart/2005/8/layout/matrix3"/>
    <dgm:cxn modelId="{AA858DED-F65A-4495-93CD-23D7D9FCCB42}" type="presParOf" srcId="{8F8D335C-0971-4E7F-BED5-5EB7A596771A}" destId="{5CA00042-49EE-4C9D-971F-27D0174ADDCE}" srcOrd="2" destOrd="0" presId="urn:microsoft.com/office/officeart/2005/8/layout/matrix3"/>
    <dgm:cxn modelId="{3CD09666-33F7-4350-B404-6BC02E3B8226}" type="presParOf" srcId="{8F8D335C-0971-4E7F-BED5-5EB7A596771A}" destId="{CF6DABA1-D37F-45F6-8AF9-D6EF52040D64}" srcOrd="3" destOrd="0" presId="urn:microsoft.com/office/officeart/2005/8/layout/matrix3"/>
    <dgm:cxn modelId="{E7DA2FCA-DBF5-46B6-AED6-953F077DF340}" type="presParOf" srcId="{8F8D335C-0971-4E7F-BED5-5EB7A596771A}" destId="{CAA81057-0B55-4BA9-A151-2E5C4FB38940}"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811C90-9C1A-4741-A7A7-908F250D5F04}">
      <dsp:nvSpPr>
        <dsp:cNvPr id="0" name=""/>
        <dsp:cNvSpPr/>
      </dsp:nvSpPr>
      <dsp:spPr>
        <a:xfrm>
          <a:off x="1975646" y="0"/>
          <a:ext cx="4262035" cy="4262035"/>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B884B4-1B7F-445D-A6BD-3BD954660BE3}">
      <dsp:nvSpPr>
        <dsp:cNvPr id="0" name=""/>
        <dsp:cNvSpPr/>
      </dsp:nvSpPr>
      <dsp:spPr>
        <a:xfrm>
          <a:off x="2380539" y="404893"/>
          <a:ext cx="1662193" cy="16621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lang="en-US" sz="1800" b="1" kern="1200" dirty="0" smtClean="0"/>
            <a:t>264</a:t>
          </a:r>
        </a:p>
        <a:p>
          <a:pPr lvl="0" algn="ctr" defTabSz="800100" rtl="0">
            <a:lnSpc>
              <a:spcPct val="90000"/>
            </a:lnSpc>
            <a:spcBef>
              <a:spcPct val="0"/>
            </a:spcBef>
            <a:spcAft>
              <a:spcPts val="0"/>
            </a:spcAft>
          </a:pPr>
          <a:r>
            <a:rPr lang="en-US" sz="1800" b="1" kern="1200" dirty="0" smtClean="0"/>
            <a:t>U.S. NGO Prime PEPFAR Recipients</a:t>
          </a:r>
          <a:endParaRPr lang="en-US" sz="1800" b="1" kern="1200" dirty="0"/>
        </a:p>
      </dsp:txBody>
      <dsp:txXfrm>
        <a:off x="2461681" y="486035"/>
        <a:ext cx="1499909" cy="1499909"/>
      </dsp:txXfrm>
    </dsp:sp>
    <dsp:sp modelId="{5CA00042-49EE-4C9D-971F-27D0174ADDCE}">
      <dsp:nvSpPr>
        <dsp:cNvPr id="0" name=""/>
        <dsp:cNvSpPr/>
      </dsp:nvSpPr>
      <dsp:spPr>
        <a:xfrm>
          <a:off x="4170594" y="404893"/>
          <a:ext cx="1662193" cy="16621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lang="en-US" sz="1800" b="1" kern="1200" dirty="0" smtClean="0"/>
            <a:t>$5.5 billion </a:t>
          </a:r>
        </a:p>
        <a:p>
          <a:pPr lvl="0" algn="ctr" defTabSz="800100" rtl="0">
            <a:lnSpc>
              <a:spcPct val="90000"/>
            </a:lnSpc>
            <a:spcBef>
              <a:spcPct val="0"/>
            </a:spcBef>
            <a:spcAft>
              <a:spcPts val="0"/>
            </a:spcAft>
          </a:pPr>
          <a:r>
            <a:rPr lang="en-US" sz="1800" b="1" kern="1200" dirty="0" smtClean="0"/>
            <a:t>in PEPFAR funding Received</a:t>
          </a:r>
          <a:endParaRPr lang="en-US" sz="1800" b="1" kern="1200" dirty="0"/>
        </a:p>
      </dsp:txBody>
      <dsp:txXfrm>
        <a:off x="4251736" y="486035"/>
        <a:ext cx="1499909" cy="1499909"/>
      </dsp:txXfrm>
    </dsp:sp>
    <dsp:sp modelId="{CF6DABA1-D37F-45F6-8AF9-D6EF52040D64}">
      <dsp:nvSpPr>
        <dsp:cNvPr id="0" name=""/>
        <dsp:cNvSpPr/>
      </dsp:nvSpPr>
      <dsp:spPr>
        <a:xfrm>
          <a:off x="2380539" y="2194948"/>
          <a:ext cx="1662193" cy="16621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en-US" sz="1600" b="1" kern="1200" dirty="0" smtClean="0"/>
            <a:t>Would have to monitor compliance </a:t>
          </a:r>
        </a:p>
        <a:p>
          <a:pPr lvl="0" algn="ctr" defTabSz="711200">
            <a:lnSpc>
              <a:spcPct val="90000"/>
            </a:lnSpc>
            <a:spcBef>
              <a:spcPct val="0"/>
            </a:spcBef>
            <a:spcAft>
              <a:spcPts val="0"/>
            </a:spcAft>
          </a:pPr>
          <a:r>
            <a:rPr lang="en-US" sz="1600" b="1" kern="1200" dirty="0" smtClean="0"/>
            <a:t>of any foreign NGO sub-recipient</a:t>
          </a:r>
        </a:p>
        <a:p>
          <a:pPr lvl="0" algn="ctr" defTabSz="711200" rtl="0">
            <a:lnSpc>
              <a:spcPct val="90000"/>
            </a:lnSpc>
            <a:spcBef>
              <a:spcPct val="0"/>
            </a:spcBef>
            <a:spcAft>
              <a:spcPct val="35000"/>
            </a:spcAft>
          </a:pPr>
          <a:endParaRPr lang="en-US" sz="1050" b="1" kern="1200" dirty="0"/>
        </a:p>
      </dsp:txBody>
      <dsp:txXfrm>
        <a:off x="2461681" y="2276090"/>
        <a:ext cx="1499909" cy="1499909"/>
      </dsp:txXfrm>
    </dsp:sp>
    <dsp:sp modelId="{CAA81057-0B55-4BA9-A151-2E5C4FB38940}">
      <dsp:nvSpPr>
        <dsp:cNvPr id="0" name=""/>
        <dsp:cNvSpPr/>
      </dsp:nvSpPr>
      <dsp:spPr>
        <a:xfrm>
          <a:off x="4170594" y="2194948"/>
          <a:ext cx="1662193" cy="16621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en-US" sz="1600" b="1" kern="1200" dirty="0" smtClean="0"/>
            <a:t>U.S. NGOs smaller in # but account for more $ than foreign NGOs</a:t>
          </a:r>
        </a:p>
        <a:p>
          <a:pPr lvl="0" algn="ctr" defTabSz="711200" rtl="0">
            <a:lnSpc>
              <a:spcPct val="90000"/>
            </a:lnSpc>
            <a:spcBef>
              <a:spcPct val="0"/>
            </a:spcBef>
            <a:spcAft>
              <a:spcPct val="35000"/>
            </a:spcAft>
          </a:pPr>
          <a:endParaRPr lang="en-US" sz="1100" b="1" kern="1200" dirty="0"/>
        </a:p>
      </dsp:txBody>
      <dsp:txXfrm>
        <a:off x="4251736" y="2276090"/>
        <a:ext cx="1499909" cy="1499909"/>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970159" y="0"/>
            <a:ext cx="3038604" cy="465341"/>
          </a:xfrm>
          <a:prstGeom prst="rect">
            <a:avLst/>
          </a:prstGeom>
        </p:spPr>
        <p:txBody>
          <a:bodyPr vert="horz" lIns="91440" tIns="45720" rIns="91440" bIns="45720" rtlCol="0"/>
          <a:lstStyle>
            <a:lvl1pPr algn="r">
              <a:defRPr sz="1200"/>
            </a:lvl1pPr>
          </a:lstStyle>
          <a:p>
            <a:fld id="{0A625521-94A0-460B-B873-2E433DA52D80}" type="datetimeFigureOut">
              <a:rPr lang="en-GB" smtClean="0"/>
              <a:t>23/07/2018</a:t>
            </a:fld>
            <a:endParaRPr lang="en-GB" dirty="0"/>
          </a:p>
        </p:txBody>
      </p:sp>
      <p:sp>
        <p:nvSpPr>
          <p:cNvPr id="4" name="Footer Placeholder 3"/>
          <p:cNvSpPr>
            <a:spLocks noGrp="1"/>
          </p:cNvSpPr>
          <p:nvPr>
            <p:ph type="ftr" sz="quarter" idx="2"/>
          </p:nvPr>
        </p:nvSpPr>
        <p:spPr>
          <a:xfrm>
            <a:off x="0" y="8829573"/>
            <a:ext cx="3038604" cy="46534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970159" y="8829573"/>
            <a:ext cx="3038604" cy="465340"/>
          </a:xfrm>
          <a:prstGeom prst="rect">
            <a:avLst/>
          </a:prstGeom>
        </p:spPr>
        <p:txBody>
          <a:bodyPr vert="horz" lIns="91440" tIns="45720" rIns="91440" bIns="45720" rtlCol="0" anchor="b"/>
          <a:lstStyle>
            <a:lvl1pPr algn="r">
              <a:defRPr sz="1200"/>
            </a:lvl1pPr>
          </a:lstStyle>
          <a:p>
            <a:fld id="{BDFDDCCF-4F6E-433A-B627-E700498FE5DF}" type="slidenum">
              <a:rPr lang="en-GB" smtClean="0"/>
              <a:t>‹#›</a:t>
            </a:fld>
            <a:endParaRPr lang="en-GB" dirty="0"/>
          </a:p>
        </p:txBody>
      </p:sp>
    </p:spTree>
    <p:extLst>
      <p:ext uri="{BB962C8B-B14F-4D97-AF65-F5344CB8AC3E}">
        <p14:creationId xmlns:p14="http://schemas.microsoft.com/office/powerpoint/2010/main" val="1426996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159" y="0"/>
            <a:ext cx="3038604" cy="465341"/>
          </a:xfrm>
          <a:prstGeom prst="rect">
            <a:avLst/>
          </a:prstGeom>
        </p:spPr>
        <p:txBody>
          <a:bodyPr vert="horz" lIns="91440" tIns="45720" rIns="91440" bIns="45720" rtlCol="0"/>
          <a:lstStyle>
            <a:lvl1pPr algn="r">
              <a:defRPr sz="1200"/>
            </a:lvl1pPr>
          </a:lstStyle>
          <a:p>
            <a:fld id="{4ACA39A6-92C0-48E1-B19F-351BF8FB3235}" type="datetimeFigureOut">
              <a:rPr lang="en-US" smtClean="0"/>
              <a:t>7/23/2018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0713" y="4473512"/>
            <a:ext cx="5608975" cy="3660281"/>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1059"/>
            <a:ext cx="3038604" cy="465341"/>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159" y="8831059"/>
            <a:ext cx="3038604" cy="465341"/>
          </a:xfrm>
          <a:prstGeom prst="rect">
            <a:avLst/>
          </a:prstGeom>
        </p:spPr>
        <p:txBody>
          <a:bodyPr vert="horz" lIns="91440" tIns="45720" rIns="91440" bIns="45720" rtlCol="0" anchor="b"/>
          <a:lstStyle>
            <a:lvl1pPr algn="r">
              <a:defRPr sz="1200"/>
            </a:lvl1pPr>
          </a:lstStyle>
          <a:p>
            <a:fld id="{14D5B42B-6A7C-4D32-A3AE-3B6F9BFC1F51}" type="slidenum">
              <a:rPr lang="en-US" smtClean="0"/>
              <a:t>‹#›</a:t>
            </a:fld>
            <a:endParaRPr lang="en-US" dirty="0"/>
          </a:p>
        </p:txBody>
      </p:sp>
    </p:spTree>
    <p:extLst>
      <p:ext uri="{BB962C8B-B14F-4D97-AF65-F5344CB8AC3E}">
        <p14:creationId xmlns:p14="http://schemas.microsoft.com/office/powerpoint/2010/main" val="3369754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D5B42B-6A7C-4D32-A3AE-3B6F9BFC1F51}" type="slidenum">
              <a:rPr lang="en-US" smtClean="0"/>
              <a:t>1</a:t>
            </a:fld>
            <a:endParaRPr lang="en-US" dirty="0"/>
          </a:p>
        </p:txBody>
      </p:sp>
    </p:spTree>
    <p:extLst>
      <p:ext uri="{BB962C8B-B14F-4D97-AF65-F5344CB8AC3E}">
        <p14:creationId xmlns:p14="http://schemas.microsoft.com/office/powerpoint/2010/main" val="2995939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D5B42B-6A7C-4D32-A3AE-3B6F9BFC1F51}" type="slidenum">
              <a:rPr lang="en-US" smtClean="0"/>
              <a:t>3</a:t>
            </a:fld>
            <a:endParaRPr lang="en-US" dirty="0"/>
          </a:p>
        </p:txBody>
      </p:sp>
    </p:spTree>
    <p:extLst>
      <p:ext uri="{BB962C8B-B14F-4D97-AF65-F5344CB8AC3E}">
        <p14:creationId xmlns:p14="http://schemas.microsoft.com/office/powerpoint/2010/main" val="1844036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D5B42B-6A7C-4D32-A3AE-3B6F9BFC1F51}" type="slidenum">
              <a:rPr lang="en-US" smtClean="0"/>
              <a:t>4</a:t>
            </a:fld>
            <a:endParaRPr lang="en-US" dirty="0"/>
          </a:p>
        </p:txBody>
      </p:sp>
    </p:spTree>
    <p:extLst>
      <p:ext uri="{BB962C8B-B14F-4D97-AF65-F5344CB8AC3E}">
        <p14:creationId xmlns:p14="http://schemas.microsoft.com/office/powerpoint/2010/main" val="1044761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D5B42B-6A7C-4D32-A3AE-3B6F9BFC1F51}" type="slidenum">
              <a:rPr lang="en-US" smtClean="0"/>
              <a:t>5</a:t>
            </a:fld>
            <a:endParaRPr lang="en-US" dirty="0"/>
          </a:p>
        </p:txBody>
      </p:sp>
    </p:spTree>
    <p:extLst>
      <p:ext uri="{BB962C8B-B14F-4D97-AF65-F5344CB8AC3E}">
        <p14:creationId xmlns:p14="http://schemas.microsoft.com/office/powerpoint/2010/main" val="3349968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D5B42B-6A7C-4D32-A3AE-3B6F9BFC1F51}" type="slidenum">
              <a:rPr lang="en-US" smtClean="0"/>
              <a:t>6</a:t>
            </a:fld>
            <a:endParaRPr lang="en-US" dirty="0"/>
          </a:p>
        </p:txBody>
      </p:sp>
    </p:spTree>
    <p:extLst>
      <p:ext uri="{BB962C8B-B14F-4D97-AF65-F5344CB8AC3E}">
        <p14:creationId xmlns:p14="http://schemas.microsoft.com/office/powerpoint/2010/main" val="3742369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D5B42B-6A7C-4D32-A3AE-3B6F9BFC1F51}" type="slidenum">
              <a:rPr lang="en-US" smtClean="0"/>
              <a:t>7</a:t>
            </a:fld>
            <a:endParaRPr lang="en-US" dirty="0"/>
          </a:p>
        </p:txBody>
      </p:sp>
    </p:spTree>
    <p:extLst>
      <p:ext uri="{BB962C8B-B14F-4D97-AF65-F5344CB8AC3E}">
        <p14:creationId xmlns:p14="http://schemas.microsoft.com/office/powerpoint/2010/main" val="1835138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D5B42B-6A7C-4D32-A3AE-3B6F9BFC1F51}" type="slidenum">
              <a:rPr lang="en-US" smtClean="0"/>
              <a:t>8</a:t>
            </a:fld>
            <a:endParaRPr lang="en-US" dirty="0"/>
          </a:p>
        </p:txBody>
      </p:sp>
    </p:spTree>
    <p:extLst>
      <p:ext uri="{BB962C8B-B14F-4D97-AF65-F5344CB8AC3E}">
        <p14:creationId xmlns:p14="http://schemas.microsoft.com/office/powerpoint/2010/main" val="3639954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D5B42B-6A7C-4D32-A3AE-3B6F9BFC1F51}" type="slidenum">
              <a:rPr lang="en-US" smtClean="0"/>
              <a:t>9</a:t>
            </a:fld>
            <a:endParaRPr lang="en-US" dirty="0"/>
          </a:p>
        </p:txBody>
      </p:sp>
    </p:spTree>
    <p:extLst>
      <p:ext uri="{BB962C8B-B14F-4D97-AF65-F5344CB8AC3E}">
        <p14:creationId xmlns:p14="http://schemas.microsoft.com/office/powerpoint/2010/main" val="1362438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itle with logo">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9113" y="1843805"/>
            <a:ext cx="8105775" cy="2662481"/>
          </a:xfrm>
          <a:prstGeom prst="rect">
            <a:avLst/>
          </a:prstGeom>
        </p:spPr>
      </p:pic>
      <p:grpSp>
        <p:nvGrpSpPr>
          <p:cNvPr id="4" name="Group 3"/>
          <p:cNvGrpSpPr/>
          <p:nvPr userDrawn="1"/>
        </p:nvGrpSpPr>
        <p:grpSpPr>
          <a:xfrm>
            <a:off x="1647825" y="6035773"/>
            <a:ext cx="7727992" cy="454358"/>
            <a:chOff x="1647825" y="6035773"/>
            <a:chExt cx="7727992" cy="454358"/>
          </a:xfrm>
        </p:grpSpPr>
        <p:sp>
          <p:nvSpPr>
            <p:cNvPr id="2" name="TextBox 1"/>
            <p:cNvSpPr txBox="1"/>
            <p:nvPr userDrawn="1"/>
          </p:nvSpPr>
          <p:spPr>
            <a:xfrm>
              <a:off x="2108242" y="6077480"/>
              <a:ext cx="7267575" cy="369332"/>
            </a:xfrm>
            <a:prstGeom prst="rect">
              <a:avLst/>
            </a:prstGeom>
            <a:noFill/>
          </p:spPr>
          <p:txBody>
            <a:bodyPr wrap="square" rtlCol="0">
              <a:spAutoFit/>
            </a:bodyPr>
            <a:lstStyle/>
            <a:p>
              <a:pPr algn="l"/>
              <a:r>
                <a:rPr lang="fr-CH" sz="1800" dirty="0" smtClean="0">
                  <a:solidFill>
                    <a:srgbClr val="ED1C24"/>
                  </a:solidFill>
                  <a:latin typeface="Roboto" panose="02000000000000000000" pitchFamily="2" charset="0"/>
                  <a:ea typeface="Roboto" panose="02000000000000000000" pitchFamily="2" charset="0"/>
                  <a:cs typeface="Roboto" panose="02000000000000000000" pitchFamily="2" charset="0"/>
                </a:rPr>
                <a:t>#AIDS2018 | @AIDS_conference </a:t>
              </a:r>
              <a:r>
                <a:rPr lang="en-US" sz="1800" kern="1200" dirty="0" smtClean="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800" kern="12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47825" y="6035773"/>
              <a:ext cx="460417" cy="454358"/>
            </a:xfrm>
            <a:prstGeom prst="rect">
              <a:avLst/>
            </a:prstGeom>
          </p:spPr>
        </p:pic>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62844" y="274639"/>
            <a:ext cx="8018313" cy="1143000"/>
          </a:xfrm>
        </p:spPr>
        <p:txBody>
          <a:bodyPr>
            <a:normAutofit/>
          </a:bodyPr>
          <a:lstStyle>
            <a:lvl1pPr>
              <a:defRPr sz="4000" b="1">
                <a:solidFill>
                  <a:srgbClr val="0099D2"/>
                </a:solidFill>
                <a:latin typeface="Raleway" panose="020B0503030101060003"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562844" y="1600201"/>
            <a:ext cx="8018313" cy="4525963"/>
          </a:xfrm>
        </p:spPr>
        <p:txBody>
          <a:bodyPr vert="eaVert"/>
          <a:lstStyle>
            <a:lvl1pPr>
              <a:defRPr>
                <a:latin typeface="Raleway" panose="020B0503030101060003" pitchFamily="34" charset="0"/>
              </a:defRPr>
            </a:lvl1pPr>
            <a:lvl2pPr>
              <a:defRPr>
                <a:latin typeface="Raleway" panose="020B0503030101060003" pitchFamily="34" charset="0"/>
              </a:defRPr>
            </a:lvl2pPr>
            <a:lvl3pPr>
              <a:defRPr>
                <a:latin typeface="Raleway" panose="020B0503030101060003" pitchFamily="34" charset="0"/>
              </a:defRPr>
            </a:lvl3pPr>
            <a:lvl4pPr>
              <a:defRPr>
                <a:latin typeface="Raleway" panose="020B0503030101060003" pitchFamily="34" charset="0"/>
              </a:defRPr>
            </a:lvl4pPr>
            <a:lvl5pPr>
              <a:defRPr>
                <a:latin typeface="Raleway" panose="020B0503030101060003"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12047" y="6359567"/>
            <a:ext cx="1066968" cy="354242"/>
          </a:xfrm>
          <a:prstGeom prst="rect">
            <a:avLst/>
          </a:prstGeom>
        </p:spPr>
      </p:pic>
      <p:grpSp>
        <p:nvGrpSpPr>
          <p:cNvPr id="4" name="Group 3"/>
          <p:cNvGrpSpPr/>
          <p:nvPr userDrawn="1"/>
        </p:nvGrpSpPr>
        <p:grpSpPr>
          <a:xfrm>
            <a:off x="562844" y="6370078"/>
            <a:ext cx="6789798" cy="333221"/>
            <a:chOff x="562844" y="6370078"/>
            <a:chExt cx="6789798" cy="333221"/>
          </a:xfrm>
        </p:grpSpPr>
        <p:sp>
          <p:nvSpPr>
            <p:cNvPr id="8" name="TextBox 7"/>
            <p:cNvSpPr txBox="1"/>
            <p:nvPr userDrawn="1"/>
          </p:nvSpPr>
          <p:spPr>
            <a:xfrm>
              <a:off x="844967" y="6382800"/>
              <a:ext cx="6507675" cy="307777"/>
            </a:xfrm>
            <a:prstGeom prst="rect">
              <a:avLst/>
            </a:prstGeom>
            <a:noFill/>
          </p:spPr>
          <p:txBody>
            <a:bodyPr wrap="square" rtlCol="0">
              <a:spAutoFit/>
            </a:bodyPr>
            <a:lstStyle/>
            <a:p>
              <a:pPr algn="l"/>
              <a:r>
                <a:rPr lang="fr-CH" sz="1400" dirty="0" smtClean="0">
                  <a:solidFill>
                    <a:srgbClr val="ED1C24"/>
                  </a:solidFill>
                  <a:latin typeface="Roboto" panose="02000000000000000000" pitchFamily="2" charset="0"/>
                  <a:ea typeface="Roboto" panose="02000000000000000000" pitchFamily="2" charset="0"/>
                  <a:cs typeface="Roboto" panose="02000000000000000000" pitchFamily="2" charset="0"/>
                </a:rPr>
                <a:t>#AIDS2018 | @AIDS_conference </a:t>
              </a:r>
              <a:r>
                <a:rPr lang="en-US" sz="1400" kern="1200" dirty="0" smtClean="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2844" y="6370078"/>
              <a:ext cx="337665" cy="333221"/>
            </a:xfrm>
            <a:prstGeom prst="rect">
              <a:avLst/>
            </a:prstGeom>
          </p:spPr>
        </p:pic>
      </p:gr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solidFill>
                  <a:srgbClr val="0099D2"/>
                </a:solidFill>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33298" y="6356704"/>
            <a:ext cx="1078471" cy="358060"/>
          </a:xfrm>
          <a:prstGeom prst="rect">
            <a:avLst/>
          </a:prstGeom>
        </p:spPr>
      </p:pic>
      <p:grpSp>
        <p:nvGrpSpPr>
          <p:cNvPr id="4" name="Group 3"/>
          <p:cNvGrpSpPr/>
          <p:nvPr userDrawn="1"/>
        </p:nvGrpSpPr>
        <p:grpSpPr>
          <a:xfrm>
            <a:off x="446359" y="6369124"/>
            <a:ext cx="6919640" cy="333221"/>
            <a:chOff x="446359" y="6369124"/>
            <a:chExt cx="6919640" cy="333221"/>
          </a:xfrm>
        </p:grpSpPr>
        <p:sp>
          <p:nvSpPr>
            <p:cNvPr id="7" name="TextBox 6"/>
            <p:cNvSpPr txBox="1"/>
            <p:nvPr userDrawn="1"/>
          </p:nvSpPr>
          <p:spPr>
            <a:xfrm>
              <a:off x="728482" y="6381846"/>
              <a:ext cx="6637517" cy="307777"/>
            </a:xfrm>
            <a:prstGeom prst="rect">
              <a:avLst/>
            </a:prstGeom>
            <a:noFill/>
          </p:spPr>
          <p:txBody>
            <a:bodyPr wrap="square" rtlCol="0">
              <a:spAutoFit/>
            </a:bodyPr>
            <a:lstStyle/>
            <a:p>
              <a:pPr algn="l"/>
              <a:r>
                <a:rPr lang="fr-CH" sz="1400" dirty="0" smtClean="0">
                  <a:solidFill>
                    <a:srgbClr val="ED1C24"/>
                  </a:solidFill>
                  <a:latin typeface="+mn-lt"/>
                  <a:ea typeface="Roboto" panose="02000000000000000000" pitchFamily="2" charset="0"/>
                  <a:cs typeface="Roboto" panose="02000000000000000000" pitchFamily="2" charset="0"/>
                </a:rPr>
                <a:t>#AIDS2018 | @AIDS_conference </a:t>
              </a:r>
              <a:r>
                <a:rPr lang="en-US" sz="1400" kern="1200" dirty="0" smtClean="0">
                  <a:solidFill>
                    <a:srgbClr val="ED1C24"/>
                  </a:solidFill>
                  <a:latin typeface="+mn-lt"/>
                  <a:ea typeface="Roboto" panose="02000000000000000000" pitchFamily="2" charset="0"/>
                  <a:cs typeface="Roboto" panose="02000000000000000000" pitchFamily="2" charset="0"/>
                </a:rPr>
                <a:t>| www.aids2018.org</a:t>
              </a:r>
              <a:endParaRPr lang="en-US" sz="1400" dirty="0">
                <a:solidFill>
                  <a:srgbClr val="ED1C24"/>
                </a:solidFill>
                <a:latin typeface="+mn-lt"/>
                <a:ea typeface="Roboto" panose="02000000000000000000" pitchFamily="2" charset="0"/>
                <a:cs typeface="Roboto" panose="02000000000000000000" pitchFamily="2" charset="0"/>
              </a:endParaRP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6359" y="6369124"/>
              <a:ext cx="337665" cy="333221"/>
            </a:xfrm>
            <a:prstGeom prst="rect">
              <a:avLst/>
            </a:prstGeom>
          </p:spPr>
        </p:pic>
      </p:gr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6"/>
            <a:ext cx="7772400" cy="1470025"/>
          </a:xfrm>
        </p:spPr>
        <p:txBody>
          <a:bodyPr/>
          <a:lstStyle>
            <a:lvl1pPr>
              <a:defRPr>
                <a:solidFill>
                  <a:srgbClr val="0099D2"/>
                </a:solidFill>
                <a:latin typeface="Raleway" panose="020B0503030101060003" pitchFamily="34" charset="0"/>
              </a:defRPr>
            </a:lvl1pPr>
          </a:lstStyle>
          <a:p>
            <a:r>
              <a:rPr lang="en-AU" dirty="0" smtClean="0"/>
              <a:t>Click to enter title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rgbClr val="ED1C24"/>
                </a:solidFill>
                <a:latin typeface="Raleway" panose="020B05030301010600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Click to enter presenter name</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588" y="343814"/>
            <a:ext cx="4112824" cy="1350927"/>
          </a:xfrm>
          <a:prstGeom prst="rect">
            <a:avLst/>
          </a:prstGeom>
        </p:spPr>
      </p:pic>
      <p:grpSp>
        <p:nvGrpSpPr>
          <p:cNvPr id="4" name="Group 3"/>
          <p:cNvGrpSpPr/>
          <p:nvPr userDrawn="1"/>
        </p:nvGrpSpPr>
        <p:grpSpPr>
          <a:xfrm>
            <a:off x="2186377" y="6447071"/>
            <a:ext cx="6551223" cy="333673"/>
            <a:chOff x="3209637" y="6447071"/>
            <a:chExt cx="6551223" cy="333673"/>
          </a:xfrm>
        </p:grpSpPr>
        <p:sp>
          <p:nvSpPr>
            <p:cNvPr id="10" name="TextBox 9"/>
            <p:cNvSpPr txBox="1"/>
            <p:nvPr userDrawn="1"/>
          </p:nvSpPr>
          <p:spPr>
            <a:xfrm>
              <a:off x="3491760" y="6447071"/>
              <a:ext cx="6269100" cy="307777"/>
            </a:xfrm>
            <a:prstGeom prst="rect">
              <a:avLst/>
            </a:prstGeom>
            <a:noFill/>
          </p:spPr>
          <p:txBody>
            <a:bodyPr wrap="square" rtlCol="0">
              <a:spAutoFit/>
            </a:bodyPr>
            <a:lstStyle/>
            <a:p>
              <a:pPr algn="l"/>
              <a:r>
                <a:rPr lang="fr-CH" sz="1400" dirty="0" smtClean="0">
                  <a:solidFill>
                    <a:srgbClr val="ED1C24"/>
                  </a:solidFill>
                  <a:latin typeface="Roboto" panose="02000000000000000000" pitchFamily="2" charset="0"/>
                  <a:ea typeface="Roboto" panose="02000000000000000000" pitchFamily="2" charset="0"/>
                  <a:cs typeface="Roboto" panose="02000000000000000000" pitchFamily="2" charset="0"/>
                </a:rPr>
                <a:t>#AIDS2018 | @AIDS_conference</a:t>
              </a:r>
              <a:r>
                <a:rPr lang="fr-CH" sz="1400" baseline="0" dirty="0" smtClean="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smtClean="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09637" y="6447523"/>
              <a:ext cx="337665" cy="333221"/>
            </a:xfrm>
            <a:prstGeom prst="rect">
              <a:avLst/>
            </a:prstGeom>
          </p:spPr>
        </p:pic>
      </p:gr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860" y="274639"/>
            <a:ext cx="8018280" cy="1143000"/>
          </a:xfrm>
        </p:spPr>
        <p:txBody>
          <a:bodyPr>
            <a:normAutofit/>
          </a:bodyPr>
          <a:lstStyle>
            <a:lvl1pPr>
              <a:defRPr sz="4000" b="1">
                <a:solidFill>
                  <a:srgbClr val="0099D2"/>
                </a:solidFill>
                <a:latin typeface="Raleway" panose="020B0503030101060003"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62860" y="1600201"/>
            <a:ext cx="8018280" cy="4525963"/>
          </a:xfrm>
        </p:spPr>
        <p:txBody>
          <a:bodyPr/>
          <a:lstStyle>
            <a:lvl1pPr>
              <a:defRPr>
                <a:latin typeface="Raleway" panose="020B0503030101060003" pitchFamily="34" charset="0"/>
              </a:defRPr>
            </a:lvl1pPr>
            <a:lvl2pPr>
              <a:defRPr>
                <a:latin typeface="Raleway" panose="020B0503030101060003" pitchFamily="34" charset="0"/>
              </a:defRPr>
            </a:lvl2pPr>
            <a:lvl3pPr>
              <a:defRPr>
                <a:latin typeface="Raleway" panose="020B0503030101060003" pitchFamily="34" charset="0"/>
              </a:defRPr>
            </a:lvl3pPr>
            <a:lvl4pPr>
              <a:defRPr>
                <a:latin typeface="Raleway" panose="020B0503030101060003" pitchFamily="34" charset="0"/>
              </a:defRPr>
            </a:lvl4pPr>
            <a:lvl5pPr>
              <a:defRPr>
                <a:latin typeface="Raleway" panose="020B0503030101060003"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60363"/>
            <a:ext cx="1078471" cy="358060"/>
          </a:xfrm>
          <a:prstGeom prst="rect">
            <a:avLst/>
          </a:prstGeom>
        </p:spPr>
      </p:pic>
      <p:grpSp>
        <p:nvGrpSpPr>
          <p:cNvPr id="4" name="Group 3"/>
          <p:cNvGrpSpPr/>
          <p:nvPr userDrawn="1"/>
        </p:nvGrpSpPr>
        <p:grpSpPr>
          <a:xfrm>
            <a:off x="562860" y="6372783"/>
            <a:ext cx="6999083" cy="333221"/>
            <a:chOff x="562860" y="6372783"/>
            <a:chExt cx="6999083" cy="333221"/>
          </a:xfrm>
        </p:grpSpPr>
        <p:sp>
          <p:nvSpPr>
            <p:cNvPr id="7" name="TextBox 6"/>
            <p:cNvSpPr txBox="1"/>
            <p:nvPr userDrawn="1"/>
          </p:nvSpPr>
          <p:spPr>
            <a:xfrm>
              <a:off x="844984" y="6385505"/>
              <a:ext cx="6716959" cy="307777"/>
            </a:xfrm>
            <a:prstGeom prst="rect">
              <a:avLst/>
            </a:prstGeom>
            <a:noFill/>
          </p:spPr>
          <p:txBody>
            <a:bodyPr wrap="square" rtlCol="0">
              <a:spAutoFit/>
            </a:bodyPr>
            <a:lstStyle/>
            <a:p>
              <a:pPr algn="l"/>
              <a:r>
                <a:rPr lang="fr-CH" sz="1400" dirty="0" smtClean="0">
                  <a:solidFill>
                    <a:srgbClr val="FF0000"/>
                  </a:solidFill>
                  <a:latin typeface="Roboto" panose="02000000000000000000" pitchFamily="2" charset="0"/>
                  <a:ea typeface="Roboto" panose="02000000000000000000" pitchFamily="2" charset="0"/>
                  <a:cs typeface="Roboto" panose="02000000000000000000" pitchFamily="2" charset="0"/>
                </a:rPr>
                <a:t>#AIDS2018 | @AIDS_conference </a:t>
              </a:r>
              <a:r>
                <a:rPr lang="en-US" sz="1400" kern="1200" dirty="0" smtClean="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2860" y="6372783"/>
              <a:ext cx="337665" cy="333221"/>
            </a:xfrm>
            <a:prstGeom prst="rect">
              <a:avLst/>
            </a:prstGeom>
          </p:spPr>
        </p:pic>
      </p:gr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406901"/>
            <a:ext cx="7772400" cy="1362075"/>
          </a:xfrm>
        </p:spPr>
        <p:txBody>
          <a:bodyPr anchor="t"/>
          <a:lstStyle>
            <a:lvl1pPr algn="l">
              <a:defRPr sz="4000" b="1" cap="all">
                <a:solidFill>
                  <a:srgbClr val="0099D2"/>
                </a:solidFill>
                <a:latin typeface="+mn-l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2906713"/>
            <a:ext cx="7772400" cy="1500187"/>
          </a:xfrm>
        </p:spPr>
        <p:txBody>
          <a:bodyPr anchor="b"/>
          <a:lstStyle>
            <a:lvl1pPr marL="0" indent="0">
              <a:buNone/>
              <a:defRPr sz="2000">
                <a:solidFill>
                  <a:srgbClr val="ED1C24"/>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Edit Master text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56704"/>
            <a:ext cx="1078471" cy="358060"/>
          </a:xfrm>
          <a:prstGeom prst="rect">
            <a:avLst/>
          </a:prstGeom>
        </p:spPr>
      </p:pic>
      <p:grpSp>
        <p:nvGrpSpPr>
          <p:cNvPr id="4" name="Group 3"/>
          <p:cNvGrpSpPr/>
          <p:nvPr userDrawn="1"/>
        </p:nvGrpSpPr>
        <p:grpSpPr>
          <a:xfrm>
            <a:off x="685800" y="6369124"/>
            <a:ext cx="6948714" cy="333221"/>
            <a:chOff x="685800" y="6369124"/>
            <a:chExt cx="6948714" cy="333221"/>
          </a:xfrm>
        </p:grpSpPr>
        <p:sp>
          <p:nvSpPr>
            <p:cNvPr id="10" name="TextBox 9"/>
            <p:cNvSpPr txBox="1"/>
            <p:nvPr userDrawn="1"/>
          </p:nvSpPr>
          <p:spPr>
            <a:xfrm>
              <a:off x="967924" y="6381846"/>
              <a:ext cx="6666590" cy="307777"/>
            </a:xfrm>
            <a:prstGeom prst="rect">
              <a:avLst/>
            </a:prstGeom>
            <a:noFill/>
          </p:spPr>
          <p:txBody>
            <a:bodyPr wrap="square" rtlCol="0">
              <a:spAutoFit/>
            </a:bodyPr>
            <a:lstStyle/>
            <a:p>
              <a:pPr algn="l"/>
              <a:r>
                <a:rPr lang="fr-CH" sz="1400" dirty="0" smtClean="0">
                  <a:solidFill>
                    <a:srgbClr val="ED1C24"/>
                  </a:solidFill>
                  <a:latin typeface="+mn-lt"/>
                  <a:ea typeface="Roboto" panose="02000000000000000000" pitchFamily="2" charset="0"/>
                  <a:cs typeface="Roboto" panose="02000000000000000000" pitchFamily="2" charset="0"/>
                </a:rPr>
                <a:t>#AIDS2018 | @AIDS_conference </a:t>
              </a:r>
              <a:r>
                <a:rPr lang="en-US" sz="1400" kern="1200" dirty="0" smtClean="0">
                  <a:solidFill>
                    <a:srgbClr val="ED1C24"/>
                  </a:solidFill>
                  <a:latin typeface="+mn-lt"/>
                  <a:ea typeface="Roboto" panose="02000000000000000000" pitchFamily="2" charset="0"/>
                  <a:cs typeface="Roboto" panose="02000000000000000000" pitchFamily="2" charset="0"/>
                </a:rPr>
                <a:t>| www.aids2018.org</a:t>
              </a:r>
              <a:endParaRPr lang="en-US" sz="1400" dirty="0">
                <a:solidFill>
                  <a:srgbClr val="ED1C24"/>
                </a:solidFill>
                <a:latin typeface="+mn-lt"/>
                <a:ea typeface="Roboto" panose="02000000000000000000" pitchFamily="2" charset="0"/>
                <a:cs typeface="Roboto" panose="02000000000000000000" pitchFamily="2" charset="0"/>
              </a:endParaRP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5800" y="6369124"/>
              <a:ext cx="337665" cy="333221"/>
            </a:xfrm>
            <a:prstGeom prst="rect">
              <a:avLst/>
            </a:prstGeom>
          </p:spPr>
        </p:pic>
      </p:gr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2897" y="274639"/>
            <a:ext cx="8298205" cy="1143000"/>
          </a:xfrm>
        </p:spPr>
        <p:txBody>
          <a:bodyPr>
            <a:normAutofit/>
          </a:bodyPr>
          <a:lstStyle>
            <a:lvl1pPr>
              <a:defRPr sz="4000" b="1">
                <a:solidFill>
                  <a:srgbClr val="0099D2"/>
                </a:solidFill>
                <a:latin typeface="Raleway" panose="020B0503030101060003"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22897" y="1600201"/>
            <a:ext cx="3836708" cy="4525963"/>
          </a:xfrm>
        </p:spPr>
        <p:txBody>
          <a:bodyPr/>
          <a:lstStyle>
            <a:lvl1pPr>
              <a:defRPr sz="2800">
                <a:latin typeface="Raleway" panose="020B0503030101060003" pitchFamily="34" charset="0"/>
              </a:defRPr>
            </a:lvl1pPr>
            <a:lvl2pPr>
              <a:defRPr sz="2400">
                <a:latin typeface="Raleway" panose="020B0503030101060003" pitchFamily="34" charset="0"/>
              </a:defRPr>
            </a:lvl2pPr>
            <a:lvl3pPr>
              <a:defRPr sz="2000">
                <a:latin typeface="Raleway" panose="020B0503030101060003" pitchFamily="34" charset="0"/>
              </a:defRPr>
            </a:lvl3pPr>
            <a:lvl4pPr>
              <a:defRPr sz="1800">
                <a:latin typeface="Raleway" panose="020B0503030101060003" pitchFamily="34" charset="0"/>
              </a:defRPr>
            </a:lvl4pPr>
            <a:lvl5pPr>
              <a:defRPr sz="1800">
                <a:latin typeface="Raleway" panose="020B0503030101060003" pitchFamily="34" charset="0"/>
              </a:defRPr>
            </a:lvl5pPr>
            <a:lvl6pPr>
              <a:defRPr sz="1800"/>
            </a:lvl6pPr>
            <a:lvl7pPr>
              <a:defRPr sz="1800"/>
            </a:lvl7pPr>
            <a:lvl8pPr>
              <a:defRPr sz="1800"/>
            </a:lvl8pPr>
            <a:lvl9pPr>
              <a:defRPr sz="18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82502" y="1600201"/>
            <a:ext cx="4038600" cy="4525963"/>
          </a:xfrm>
        </p:spPr>
        <p:txBody>
          <a:bodyPr/>
          <a:lstStyle>
            <a:lvl1pPr>
              <a:defRPr sz="2800">
                <a:latin typeface="Raleway" panose="020B0503030101060003" pitchFamily="34" charset="0"/>
              </a:defRPr>
            </a:lvl1pPr>
            <a:lvl2pPr>
              <a:defRPr sz="2400">
                <a:latin typeface="Raleway" panose="020B0503030101060003" pitchFamily="34" charset="0"/>
              </a:defRPr>
            </a:lvl2pPr>
            <a:lvl3pPr>
              <a:defRPr sz="2000">
                <a:latin typeface="Raleway" panose="020B0503030101060003" pitchFamily="34" charset="0"/>
              </a:defRPr>
            </a:lvl3pPr>
            <a:lvl4pPr>
              <a:defRPr sz="1800">
                <a:latin typeface="Raleway" panose="020B0503030101060003" pitchFamily="34" charset="0"/>
              </a:defRPr>
            </a:lvl4pPr>
            <a:lvl5pPr>
              <a:defRPr sz="1800">
                <a:latin typeface="Raleway" panose="020B0503030101060003" pitchFamily="34" charset="0"/>
              </a:defRPr>
            </a:lvl5pPr>
            <a:lvl6pPr>
              <a:defRPr sz="1800"/>
            </a:lvl6pPr>
            <a:lvl7pPr>
              <a:defRPr sz="1800"/>
            </a:lvl7pPr>
            <a:lvl8pPr>
              <a:defRPr sz="1800"/>
            </a:lvl8pPr>
            <a:lvl9pPr>
              <a:defRPr sz="18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56704"/>
            <a:ext cx="1078471" cy="358060"/>
          </a:xfrm>
          <a:prstGeom prst="rect">
            <a:avLst/>
          </a:prstGeom>
        </p:spPr>
      </p:pic>
      <p:grpSp>
        <p:nvGrpSpPr>
          <p:cNvPr id="5" name="Group 4"/>
          <p:cNvGrpSpPr/>
          <p:nvPr userDrawn="1"/>
        </p:nvGrpSpPr>
        <p:grpSpPr>
          <a:xfrm>
            <a:off x="422897" y="6369124"/>
            <a:ext cx="7269674" cy="333221"/>
            <a:chOff x="422897" y="6369124"/>
            <a:chExt cx="7269674" cy="333221"/>
          </a:xfrm>
        </p:grpSpPr>
        <p:sp>
          <p:nvSpPr>
            <p:cNvPr id="9" name="TextBox 8"/>
            <p:cNvSpPr txBox="1"/>
            <p:nvPr userDrawn="1"/>
          </p:nvSpPr>
          <p:spPr>
            <a:xfrm>
              <a:off x="705021" y="6381846"/>
              <a:ext cx="6987550" cy="307777"/>
            </a:xfrm>
            <a:prstGeom prst="rect">
              <a:avLst/>
            </a:prstGeom>
            <a:noFill/>
          </p:spPr>
          <p:txBody>
            <a:bodyPr wrap="square" rtlCol="0">
              <a:spAutoFit/>
            </a:bodyPr>
            <a:lstStyle/>
            <a:p>
              <a:pPr algn="l"/>
              <a:r>
                <a:rPr lang="fr-CH" sz="1400" dirty="0" smtClean="0">
                  <a:solidFill>
                    <a:srgbClr val="ED1C24"/>
                  </a:solidFill>
                  <a:latin typeface="Roboto" panose="02000000000000000000" pitchFamily="2" charset="0"/>
                  <a:ea typeface="Roboto" panose="02000000000000000000" pitchFamily="2" charset="0"/>
                  <a:cs typeface="Roboto" panose="02000000000000000000" pitchFamily="2" charset="0"/>
                </a:rPr>
                <a:t>#AIDS2018 | @AIDS_conference </a:t>
              </a:r>
              <a:r>
                <a:rPr lang="en-US" sz="1400" kern="1200" dirty="0" smtClean="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2897" y="6369124"/>
              <a:ext cx="337665" cy="333221"/>
            </a:xfrm>
            <a:prstGeom prst="rect">
              <a:avLst/>
            </a:prstGeom>
          </p:spPr>
        </p:pic>
      </p:gr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2844" y="274639"/>
            <a:ext cx="8018313" cy="1143000"/>
          </a:xfrm>
        </p:spPr>
        <p:txBody>
          <a:bodyPr>
            <a:normAutofit/>
          </a:bodyPr>
          <a:lstStyle>
            <a:lvl1pPr>
              <a:defRPr sz="4000" b="1">
                <a:solidFill>
                  <a:srgbClr val="0099D2"/>
                </a:solidFill>
                <a:latin typeface="Raleway" panose="020B0503030101060003"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68241" y="1535113"/>
            <a:ext cx="3838296"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68241" y="2174875"/>
            <a:ext cx="383829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539382"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539382"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60361"/>
            <a:ext cx="1078471" cy="358060"/>
          </a:xfrm>
          <a:prstGeom prst="rect">
            <a:avLst/>
          </a:prstGeom>
        </p:spPr>
      </p:pic>
      <p:grpSp>
        <p:nvGrpSpPr>
          <p:cNvPr id="7" name="Group 6"/>
          <p:cNvGrpSpPr/>
          <p:nvPr userDrawn="1"/>
        </p:nvGrpSpPr>
        <p:grpSpPr>
          <a:xfrm>
            <a:off x="562844" y="6372781"/>
            <a:ext cx="7107956" cy="333221"/>
            <a:chOff x="562844" y="6372781"/>
            <a:chExt cx="7107956" cy="333221"/>
          </a:xfrm>
        </p:grpSpPr>
        <p:sp>
          <p:nvSpPr>
            <p:cNvPr id="12" name="TextBox 11"/>
            <p:cNvSpPr txBox="1"/>
            <p:nvPr userDrawn="1"/>
          </p:nvSpPr>
          <p:spPr>
            <a:xfrm>
              <a:off x="844968" y="6385503"/>
              <a:ext cx="6825832" cy="307777"/>
            </a:xfrm>
            <a:prstGeom prst="rect">
              <a:avLst/>
            </a:prstGeom>
            <a:noFill/>
          </p:spPr>
          <p:txBody>
            <a:bodyPr wrap="square" rtlCol="0">
              <a:spAutoFit/>
            </a:bodyPr>
            <a:lstStyle/>
            <a:p>
              <a:pPr algn="l"/>
              <a:r>
                <a:rPr lang="fr-CH" sz="1400" dirty="0" smtClean="0">
                  <a:solidFill>
                    <a:srgbClr val="ED1C24"/>
                  </a:solidFill>
                  <a:latin typeface="Roboto" panose="02000000000000000000" pitchFamily="2" charset="0"/>
                  <a:ea typeface="Roboto" panose="02000000000000000000" pitchFamily="2" charset="0"/>
                  <a:cs typeface="Roboto" panose="02000000000000000000" pitchFamily="2" charset="0"/>
                </a:rPr>
                <a:t>#AIDS2018 | @AIDS_conference </a:t>
              </a:r>
              <a:r>
                <a:rPr lang="en-US" sz="1400" kern="1200" dirty="0" smtClean="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2844" y="6372781"/>
              <a:ext cx="337665" cy="333221"/>
            </a:xfrm>
            <a:prstGeom prst="rect">
              <a:avLst/>
            </a:prstGeom>
          </p:spPr>
        </p:pic>
      </p:gr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62844" y="274639"/>
            <a:ext cx="8018313" cy="1143000"/>
          </a:xfrm>
        </p:spPr>
        <p:txBody>
          <a:bodyPr>
            <a:normAutofit/>
          </a:bodyPr>
          <a:lstStyle>
            <a:lvl1pPr>
              <a:defRPr sz="4000" b="1">
                <a:solidFill>
                  <a:srgbClr val="0099D2"/>
                </a:solidFill>
                <a:latin typeface="Raleway" panose="020B0503030101060003" pitchFamily="34" charset="0"/>
              </a:defRPr>
            </a:lvl1pPr>
          </a:lstStyle>
          <a:p>
            <a:r>
              <a:rPr lang="en-US" dirty="0" smtClean="0"/>
              <a:t>Click to edit Master title style</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60361"/>
            <a:ext cx="1078471" cy="358060"/>
          </a:xfrm>
          <a:prstGeom prst="rect">
            <a:avLst/>
          </a:prstGeom>
        </p:spPr>
      </p:pic>
      <p:grpSp>
        <p:nvGrpSpPr>
          <p:cNvPr id="3" name="Group 2"/>
          <p:cNvGrpSpPr/>
          <p:nvPr userDrawn="1"/>
        </p:nvGrpSpPr>
        <p:grpSpPr>
          <a:xfrm>
            <a:off x="510887" y="6372781"/>
            <a:ext cx="7130884" cy="333221"/>
            <a:chOff x="510887" y="6372781"/>
            <a:chExt cx="7130884" cy="333221"/>
          </a:xfrm>
        </p:grpSpPr>
        <p:sp>
          <p:nvSpPr>
            <p:cNvPr id="9" name="TextBox 8"/>
            <p:cNvSpPr txBox="1"/>
            <p:nvPr userDrawn="1"/>
          </p:nvSpPr>
          <p:spPr>
            <a:xfrm>
              <a:off x="793011" y="6385503"/>
              <a:ext cx="6848760" cy="307777"/>
            </a:xfrm>
            <a:prstGeom prst="rect">
              <a:avLst/>
            </a:prstGeom>
            <a:noFill/>
          </p:spPr>
          <p:txBody>
            <a:bodyPr wrap="square" rtlCol="0">
              <a:spAutoFit/>
            </a:bodyPr>
            <a:lstStyle/>
            <a:p>
              <a:pPr algn="l"/>
              <a:r>
                <a:rPr lang="fr-CH" sz="1400" dirty="0" smtClean="0">
                  <a:solidFill>
                    <a:srgbClr val="ED1C24"/>
                  </a:solidFill>
                  <a:latin typeface="Roboto" panose="02000000000000000000" pitchFamily="2" charset="0"/>
                  <a:ea typeface="Roboto" panose="02000000000000000000" pitchFamily="2" charset="0"/>
                  <a:cs typeface="Roboto" panose="02000000000000000000" pitchFamily="2" charset="0"/>
                </a:rPr>
                <a:t>#AIDS2018 | @AIDS_conference </a:t>
              </a:r>
              <a:r>
                <a:rPr lang="en-US" sz="1400" kern="1200" dirty="0" smtClean="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0887" y="6372781"/>
              <a:ext cx="337665" cy="333221"/>
            </a:xfrm>
            <a:prstGeom prst="rect">
              <a:avLst/>
            </a:prstGeom>
          </p:spPr>
        </p:pic>
      </p:gr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7973" y="273049"/>
            <a:ext cx="2797026" cy="1162051"/>
          </a:xfrm>
        </p:spPr>
        <p:txBody>
          <a:bodyPr anchor="b"/>
          <a:lstStyle>
            <a:lvl1pPr algn="l">
              <a:defRPr sz="2000" b="1">
                <a:solidFill>
                  <a:srgbClr val="0099D2"/>
                </a:solidFill>
                <a:latin typeface="Raleway" panose="020B0503030101060003"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04503" y="273052"/>
            <a:ext cx="5111750" cy="5853113"/>
          </a:xfrm>
        </p:spPr>
        <p:txBody>
          <a:bodyPr/>
          <a:lstStyle>
            <a:lvl1pPr>
              <a:defRPr sz="3200">
                <a:latin typeface="Raleway" panose="020B0503030101060003" pitchFamily="34" charset="0"/>
              </a:defRPr>
            </a:lvl1pPr>
            <a:lvl2pPr>
              <a:defRPr sz="2800">
                <a:latin typeface="Raleway" panose="020B0503030101060003" pitchFamily="34" charset="0"/>
              </a:defRPr>
            </a:lvl2pPr>
            <a:lvl3pPr>
              <a:defRPr sz="2400">
                <a:latin typeface="Raleway" panose="020B0503030101060003" pitchFamily="34" charset="0"/>
              </a:defRPr>
            </a:lvl3pPr>
            <a:lvl4pPr>
              <a:defRPr sz="2000">
                <a:latin typeface="Raleway" panose="020B0503030101060003" pitchFamily="34" charset="0"/>
              </a:defRPr>
            </a:lvl4pPr>
            <a:lvl5pPr>
              <a:defRPr sz="2000">
                <a:latin typeface="Raleway" panose="020B0503030101060003" pitchFamily="34" charset="0"/>
              </a:defRPr>
            </a:lvl5pPr>
            <a:lvl6pPr>
              <a:defRPr sz="2000"/>
            </a:lvl6pPr>
            <a:lvl7pPr>
              <a:defRPr sz="2000"/>
            </a:lvl7pPr>
            <a:lvl8pPr>
              <a:defRPr sz="2000"/>
            </a:lvl8pPr>
            <a:lvl9pPr>
              <a:defRPr sz="20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597973" y="1435102"/>
            <a:ext cx="2797026" cy="4691063"/>
          </a:xfrm>
        </p:spPr>
        <p:txBody>
          <a:bodyPr/>
          <a:lstStyle>
            <a:lvl1pPr marL="0" indent="0">
              <a:buNone/>
              <a:defRPr sz="1400">
                <a:latin typeface="Raleway" panose="020B0503030101060003"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Edit Master text styles</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56704"/>
            <a:ext cx="1078471" cy="358060"/>
          </a:xfrm>
          <a:prstGeom prst="rect">
            <a:avLst/>
          </a:prstGeom>
        </p:spPr>
      </p:pic>
      <p:grpSp>
        <p:nvGrpSpPr>
          <p:cNvPr id="5" name="Group 4"/>
          <p:cNvGrpSpPr/>
          <p:nvPr userDrawn="1"/>
        </p:nvGrpSpPr>
        <p:grpSpPr>
          <a:xfrm>
            <a:off x="563366" y="6369124"/>
            <a:ext cx="7129204" cy="333221"/>
            <a:chOff x="563366" y="6369124"/>
            <a:chExt cx="7129204" cy="333221"/>
          </a:xfrm>
        </p:grpSpPr>
        <p:sp>
          <p:nvSpPr>
            <p:cNvPr id="11" name="TextBox 10"/>
            <p:cNvSpPr txBox="1"/>
            <p:nvPr userDrawn="1"/>
          </p:nvSpPr>
          <p:spPr>
            <a:xfrm>
              <a:off x="845489" y="6381846"/>
              <a:ext cx="6847081" cy="307777"/>
            </a:xfrm>
            <a:prstGeom prst="rect">
              <a:avLst/>
            </a:prstGeom>
            <a:noFill/>
          </p:spPr>
          <p:txBody>
            <a:bodyPr wrap="square" rtlCol="0">
              <a:spAutoFit/>
            </a:bodyPr>
            <a:lstStyle/>
            <a:p>
              <a:pPr algn="l"/>
              <a:r>
                <a:rPr lang="fr-CH" sz="1400" dirty="0" smtClean="0">
                  <a:solidFill>
                    <a:srgbClr val="ED1C24"/>
                  </a:solidFill>
                  <a:latin typeface="Roboto" panose="02000000000000000000" pitchFamily="2" charset="0"/>
                  <a:ea typeface="Roboto" panose="02000000000000000000" pitchFamily="2" charset="0"/>
                  <a:cs typeface="Roboto" panose="02000000000000000000" pitchFamily="2" charset="0"/>
                </a:rPr>
                <a:t>#AIDS2018 | @AIDS_conference </a:t>
              </a:r>
              <a:r>
                <a:rPr lang="en-US" sz="1400" kern="1200" dirty="0" smtClean="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3366" y="6369124"/>
              <a:ext cx="337665" cy="333221"/>
            </a:xfrm>
            <a:prstGeom prst="rect">
              <a:avLst/>
            </a:prstGeom>
          </p:spPr>
        </p:pic>
      </p:gr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800600"/>
            <a:ext cx="5486400" cy="566739"/>
          </a:xfrm>
        </p:spPr>
        <p:txBody>
          <a:bodyPr anchor="b"/>
          <a:lstStyle>
            <a:lvl1pPr algn="l">
              <a:defRPr sz="2000" b="1">
                <a:solidFill>
                  <a:srgbClr val="0099D2"/>
                </a:solidFill>
                <a:latin typeface="Raleway" panose="020B0503030101060003"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828800" y="612775"/>
            <a:ext cx="5486400" cy="4114800"/>
          </a:xfrm>
        </p:spPr>
        <p:txBody>
          <a:bodyPr/>
          <a:lstStyle>
            <a:lvl1pPr marL="0" indent="0">
              <a:buNone/>
              <a:defRPr sz="3200">
                <a:latin typeface="Raleway" panose="020B0503030101060003"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828800" y="5367338"/>
            <a:ext cx="5486400" cy="804863"/>
          </a:xfrm>
        </p:spPr>
        <p:txBody>
          <a:bodyPr/>
          <a:lstStyle>
            <a:lvl1pPr marL="0" indent="0">
              <a:buNone/>
              <a:defRPr sz="1400">
                <a:latin typeface="Raleway" panose="020B0503030101060003"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Edit Master text styles</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56704"/>
            <a:ext cx="1078471" cy="358060"/>
          </a:xfrm>
          <a:prstGeom prst="rect">
            <a:avLst/>
          </a:prstGeom>
        </p:spPr>
      </p:pic>
      <p:grpSp>
        <p:nvGrpSpPr>
          <p:cNvPr id="5" name="Group 4"/>
          <p:cNvGrpSpPr/>
          <p:nvPr userDrawn="1"/>
        </p:nvGrpSpPr>
        <p:grpSpPr>
          <a:xfrm>
            <a:off x="866487" y="6369124"/>
            <a:ext cx="6251203" cy="333221"/>
            <a:chOff x="866487" y="6369124"/>
            <a:chExt cx="6251203" cy="333221"/>
          </a:xfrm>
        </p:grpSpPr>
        <p:sp>
          <p:nvSpPr>
            <p:cNvPr id="11" name="TextBox 10"/>
            <p:cNvSpPr txBox="1"/>
            <p:nvPr userDrawn="1"/>
          </p:nvSpPr>
          <p:spPr>
            <a:xfrm>
              <a:off x="1148611" y="6381846"/>
              <a:ext cx="5969079" cy="307777"/>
            </a:xfrm>
            <a:prstGeom prst="rect">
              <a:avLst/>
            </a:prstGeom>
            <a:noFill/>
          </p:spPr>
          <p:txBody>
            <a:bodyPr wrap="square" rtlCol="0">
              <a:spAutoFit/>
            </a:bodyPr>
            <a:lstStyle/>
            <a:p>
              <a:pPr algn="l"/>
              <a:r>
                <a:rPr lang="fr-CH" sz="1400" dirty="0" smtClean="0">
                  <a:solidFill>
                    <a:srgbClr val="ED1C24"/>
                  </a:solidFill>
                  <a:latin typeface="Roboto" panose="02000000000000000000" pitchFamily="2" charset="0"/>
                  <a:ea typeface="Roboto" panose="02000000000000000000" pitchFamily="2" charset="0"/>
                  <a:cs typeface="Roboto" panose="02000000000000000000" pitchFamily="2" charset="0"/>
                </a:rPr>
                <a:t>#AIDS2018 | @AIDS_conference </a:t>
              </a:r>
              <a:r>
                <a:rPr lang="en-US" sz="1400" kern="1200" dirty="0" smtClean="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6487" y="6369124"/>
              <a:ext cx="337665" cy="333221"/>
            </a:xfrm>
            <a:prstGeom prst="rect">
              <a:avLst/>
            </a:prstGeom>
          </p:spPr>
        </p:pic>
      </p:gr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206DA-4705-844F-8F0B-F43945BCDB1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5"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60" r:id="rId11"/>
  </p:sldLayoutIdLst>
  <p:timing>
    <p:tnLst>
      <p:par>
        <p:cTn id="1" dur="indefinite" restart="never" nodeType="tmRoot"/>
      </p:par>
    </p:tnLst>
  </p:timing>
  <p:txStyles>
    <p:titleStyle>
      <a:lvl1pPr algn="ctr" defTabSz="457200" rtl="0" eaLnBrk="1" latinLnBrk="0" hangingPunct="1">
        <a:spcBef>
          <a:spcPct val="0"/>
        </a:spcBef>
        <a:buNone/>
        <a:defRPr sz="4000" b="1" kern="1200">
          <a:solidFill>
            <a:srgbClr val="0099D2"/>
          </a:solidFill>
          <a:latin typeface="Raleway" panose="020B0503030101060003" pitchFamily="34" charset="0"/>
          <a:ea typeface="+mj-ea"/>
          <a:cs typeface="Arial" pitchFamily="34"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alibri" panose="020F0502020204030204"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Calibri" panose="020F0502020204030204" pitchFamily="34" charset="0"/>
          <a:ea typeface="+mn-ea"/>
          <a:cs typeface="Arial"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Calibri" panose="020F0502020204030204" pitchFamily="34" charset="0"/>
          <a:ea typeface="+mn-ea"/>
          <a:cs typeface="Arial"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Calibri" panose="020F0502020204030204" pitchFamily="34" charset="0"/>
          <a:ea typeface="+mn-ea"/>
          <a:cs typeface="Arial"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Calibri" panose="020F0502020204030204"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406901"/>
            <a:ext cx="7943850" cy="1362075"/>
          </a:xfrm>
        </p:spPr>
        <p:txBody>
          <a:bodyPr>
            <a:normAutofit fontScale="90000"/>
          </a:bodyPr>
          <a:lstStyle/>
          <a:p>
            <a:r>
              <a:rPr lang="en-US" dirty="0">
                <a:latin typeface="+mj-lt"/>
              </a:rPr>
              <a:t>The Mexico City Policy and PEPFAR: Estimating the Impact on NGOs and Funding</a:t>
            </a:r>
            <a:endParaRPr lang="en-GB" dirty="0">
              <a:latin typeface="+mj-lt"/>
            </a:endParaRPr>
          </a:p>
        </p:txBody>
      </p:sp>
      <p:sp>
        <p:nvSpPr>
          <p:cNvPr id="3" name="Text Placeholder 2"/>
          <p:cNvSpPr>
            <a:spLocks noGrp="1"/>
          </p:cNvSpPr>
          <p:nvPr>
            <p:ph type="body" idx="1"/>
          </p:nvPr>
        </p:nvSpPr>
        <p:spPr/>
        <p:txBody>
          <a:bodyPr>
            <a:normAutofit/>
          </a:bodyPr>
          <a:lstStyle/>
          <a:p>
            <a:r>
              <a:rPr lang="nb-NO" dirty="0" smtClean="0">
                <a:latin typeface="+mj-lt"/>
              </a:rPr>
              <a:t>K. Moss, J</a:t>
            </a:r>
            <a:r>
              <a:rPr lang="nb-NO" dirty="0">
                <a:latin typeface="+mj-lt"/>
              </a:rPr>
              <a:t>. </a:t>
            </a:r>
            <a:r>
              <a:rPr lang="nb-NO" dirty="0" smtClean="0">
                <a:latin typeface="+mj-lt"/>
              </a:rPr>
              <a:t>Kates</a:t>
            </a:r>
            <a:endParaRPr lang="nb-NO" baseline="30000" dirty="0" smtClean="0">
              <a:latin typeface="+mj-lt"/>
            </a:endParaRPr>
          </a:p>
          <a:p>
            <a:r>
              <a:rPr lang="nb-NO" sz="1800" dirty="0" smtClean="0">
                <a:latin typeface="+mj-lt"/>
              </a:rPr>
              <a:t>Abstract #</a:t>
            </a:r>
            <a:r>
              <a:rPr lang="en-US" sz="1800" dirty="0" smtClean="0">
                <a:latin typeface="+mj-lt"/>
              </a:rPr>
              <a:t>: </a:t>
            </a:r>
            <a:r>
              <a:rPr lang="en-US" sz="1800" b="1" dirty="0" smtClean="0">
                <a:latin typeface="+mj-lt"/>
              </a:rPr>
              <a:t>A-899-0343-09994</a:t>
            </a:r>
          </a:p>
          <a:p>
            <a:r>
              <a:rPr lang="en-US" sz="1800" dirty="0" smtClean="0">
                <a:latin typeface="+mj-lt"/>
              </a:rPr>
              <a:t>Kaiser </a:t>
            </a:r>
            <a:r>
              <a:rPr lang="en-US" sz="1800" dirty="0">
                <a:latin typeface="+mj-lt"/>
              </a:rPr>
              <a:t>Family Foundation, </a:t>
            </a:r>
            <a:r>
              <a:rPr lang="en-US" sz="1800" dirty="0" smtClean="0">
                <a:latin typeface="+mj-lt"/>
              </a:rPr>
              <a:t>Washington, United States</a:t>
            </a:r>
            <a:endParaRPr lang="nb-NO" sz="1800" dirty="0">
              <a:latin typeface="+mj-lt"/>
            </a:endParaRPr>
          </a:p>
        </p:txBody>
      </p:sp>
    </p:spTree>
    <p:extLst>
      <p:ext uri="{BB962C8B-B14F-4D97-AF65-F5344CB8AC3E}">
        <p14:creationId xmlns:p14="http://schemas.microsoft.com/office/powerpoint/2010/main" val="355498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No </a:t>
            </a:r>
            <a:r>
              <a:rPr lang="en-US" dirty="0" smtClean="0"/>
              <a:t>Conflicts of interest to Declare</a:t>
            </a:r>
            <a:endParaRPr lang="en-US" dirty="0"/>
          </a:p>
        </p:txBody>
      </p:sp>
    </p:spTree>
    <p:extLst>
      <p:ext uri="{BB962C8B-B14F-4D97-AF65-F5344CB8AC3E}">
        <p14:creationId xmlns:p14="http://schemas.microsoft.com/office/powerpoint/2010/main" val="1683974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Background</a:t>
            </a:r>
            <a:endParaRPr lang="en-US" sz="3600" dirty="0"/>
          </a:p>
        </p:txBody>
      </p:sp>
      <p:sp>
        <p:nvSpPr>
          <p:cNvPr id="3" name="Content Placeholder 2"/>
          <p:cNvSpPr>
            <a:spLocks noGrp="1"/>
          </p:cNvSpPr>
          <p:nvPr>
            <p:ph idx="1"/>
          </p:nvPr>
        </p:nvSpPr>
        <p:spPr/>
        <p:txBody>
          <a:bodyPr>
            <a:noAutofit/>
          </a:bodyPr>
          <a:lstStyle/>
          <a:p>
            <a:pPr defTabSz="556241" eaLnBrk="0" fontAlgn="base" hangingPunct="0">
              <a:lnSpc>
                <a:spcPct val="80000"/>
              </a:lnSpc>
              <a:spcBef>
                <a:spcPct val="0"/>
              </a:spcBef>
              <a:spcAft>
                <a:spcPts val="1200"/>
              </a:spcAft>
            </a:pPr>
            <a:r>
              <a:rPr lang="en-US" altLang="en-US" sz="2400" dirty="0">
                <a:solidFill>
                  <a:srgbClr val="000000"/>
                </a:solidFill>
              </a:rPr>
              <a:t>In January 2017, President Trump reinstated and </a:t>
            </a:r>
            <a:r>
              <a:rPr lang="en-US" altLang="en-US" sz="2400" dirty="0" smtClean="0">
                <a:solidFill>
                  <a:srgbClr val="000000"/>
                </a:solidFill>
              </a:rPr>
              <a:t>expanded </a:t>
            </a:r>
            <a:r>
              <a:rPr lang="en-US" altLang="en-US" sz="2400" dirty="0">
                <a:solidFill>
                  <a:srgbClr val="000000"/>
                </a:solidFill>
              </a:rPr>
              <a:t>the Mexico City </a:t>
            </a:r>
            <a:r>
              <a:rPr lang="en-US" altLang="en-US" sz="2400" dirty="0" smtClean="0">
                <a:solidFill>
                  <a:srgbClr val="000000"/>
                </a:solidFill>
              </a:rPr>
              <a:t>Policy. </a:t>
            </a:r>
          </a:p>
          <a:p>
            <a:pPr defTabSz="556241" eaLnBrk="0" fontAlgn="base" hangingPunct="0">
              <a:lnSpc>
                <a:spcPct val="80000"/>
              </a:lnSpc>
              <a:spcBef>
                <a:spcPct val="0"/>
              </a:spcBef>
              <a:spcAft>
                <a:spcPts val="1200"/>
              </a:spcAft>
            </a:pPr>
            <a:r>
              <a:rPr lang="en-US" altLang="en-US" sz="2400" u="sng" dirty="0" smtClean="0">
                <a:solidFill>
                  <a:srgbClr val="000000"/>
                </a:solidFill>
              </a:rPr>
              <a:t>Prior policy</a:t>
            </a:r>
            <a:r>
              <a:rPr lang="en-US" altLang="en-US" sz="2400" dirty="0" smtClean="0">
                <a:solidFill>
                  <a:srgbClr val="000000"/>
                </a:solidFill>
              </a:rPr>
              <a:t>: required </a:t>
            </a:r>
            <a:r>
              <a:rPr lang="en-US" altLang="en-US" sz="2400" dirty="0">
                <a:solidFill>
                  <a:srgbClr val="000000"/>
                </a:solidFill>
              </a:rPr>
              <a:t>foreign </a:t>
            </a:r>
            <a:r>
              <a:rPr lang="en-US" altLang="en-US" sz="2400" dirty="0" smtClean="0">
                <a:solidFill>
                  <a:srgbClr val="000000"/>
                </a:solidFill>
              </a:rPr>
              <a:t>NGOs </a:t>
            </a:r>
            <a:r>
              <a:rPr lang="en-US" altLang="en-US" sz="2400" dirty="0">
                <a:solidFill>
                  <a:srgbClr val="000000"/>
                </a:solidFill>
              </a:rPr>
              <a:t>to certify that they would not “</a:t>
            </a:r>
            <a:r>
              <a:rPr lang="en-US" altLang="en-US" sz="2400" dirty="0" smtClean="0">
                <a:solidFill>
                  <a:srgbClr val="000000"/>
                </a:solidFill>
              </a:rPr>
              <a:t>perform or </a:t>
            </a:r>
            <a:r>
              <a:rPr lang="en-US" altLang="en-US" sz="2400" dirty="0">
                <a:solidFill>
                  <a:srgbClr val="000000"/>
                </a:solidFill>
              </a:rPr>
              <a:t>actively promote abortion as a method of family planning” using funds from any source as </a:t>
            </a:r>
            <a:r>
              <a:rPr lang="en-US" altLang="en-US" sz="2400" dirty="0" smtClean="0">
                <a:solidFill>
                  <a:srgbClr val="000000"/>
                </a:solidFill>
              </a:rPr>
              <a:t>condition for receiving </a:t>
            </a:r>
            <a:r>
              <a:rPr lang="en-US" altLang="en-US" sz="2400" dirty="0">
                <a:solidFill>
                  <a:srgbClr val="000000"/>
                </a:solidFill>
              </a:rPr>
              <a:t>U.S. family planning assistance. </a:t>
            </a:r>
            <a:endParaRPr lang="en-US" altLang="en-US" sz="2400" dirty="0" smtClean="0">
              <a:solidFill>
                <a:srgbClr val="000000"/>
              </a:solidFill>
            </a:endParaRPr>
          </a:p>
          <a:p>
            <a:pPr defTabSz="556241" eaLnBrk="0" fontAlgn="base" hangingPunct="0">
              <a:lnSpc>
                <a:spcPct val="80000"/>
              </a:lnSpc>
              <a:spcBef>
                <a:spcPct val="0"/>
              </a:spcBef>
              <a:spcAft>
                <a:spcPts val="1200"/>
              </a:spcAft>
            </a:pPr>
            <a:r>
              <a:rPr lang="en-US" altLang="en-US" sz="2400" u="sng" dirty="0" smtClean="0">
                <a:solidFill>
                  <a:srgbClr val="000000"/>
                </a:solidFill>
              </a:rPr>
              <a:t>Expanded policy</a:t>
            </a:r>
            <a:r>
              <a:rPr lang="en-US" altLang="en-US" sz="2400" dirty="0" smtClean="0">
                <a:solidFill>
                  <a:srgbClr val="000000"/>
                </a:solidFill>
              </a:rPr>
              <a:t>: applies </a:t>
            </a:r>
            <a:r>
              <a:rPr lang="en-US" altLang="en-US" sz="2400" dirty="0">
                <a:solidFill>
                  <a:srgbClr val="000000"/>
                </a:solidFill>
              </a:rPr>
              <a:t>to almost all </a:t>
            </a:r>
            <a:r>
              <a:rPr lang="en-US" altLang="en-US" sz="2400" dirty="0" smtClean="0">
                <a:solidFill>
                  <a:srgbClr val="000000"/>
                </a:solidFill>
              </a:rPr>
              <a:t>U.S. global </a:t>
            </a:r>
            <a:r>
              <a:rPr lang="en-US" altLang="en-US" sz="2400" dirty="0">
                <a:solidFill>
                  <a:srgbClr val="000000"/>
                </a:solidFill>
              </a:rPr>
              <a:t>health </a:t>
            </a:r>
            <a:r>
              <a:rPr lang="en-US" altLang="en-US" sz="2400" dirty="0" smtClean="0">
                <a:solidFill>
                  <a:srgbClr val="000000"/>
                </a:solidFill>
              </a:rPr>
              <a:t>bilateral assistance (approximately $7.4 billion in FY 2018), </a:t>
            </a:r>
            <a:r>
              <a:rPr lang="en-US" altLang="en-US" sz="2400" dirty="0">
                <a:solidFill>
                  <a:srgbClr val="000000"/>
                </a:solidFill>
              </a:rPr>
              <a:t>including </a:t>
            </a:r>
            <a:r>
              <a:rPr lang="en-US" altLang="en-US" sz="2400" dirty="0" smtClean="0">
                <a:solidFill>
                  <a:srgbClr val="000000"/>
                </a:solidFill>
              </a:rPr>
              <a:t>PEPFAR.</a:t>
            </a:r>
          </a:p>
          <a:p>
            <a:pPr defTabSz="556241" eaLnBrk="0" fontAlgn="base" hangingPunct="0">
              <a:lnSpc>
                <a:spcPct val="80000"/>
              </a:lnSpc>
              <a:spcBef>
                <a:spcPct val="0"/>
              </a:spcBef>
              <a:spcAft>
                <a:spcPts val="1200"/>
              </a:spcAft>
            </a:pPr>
            <a:r>
              <a:rPr lang="en-US" altLang="en-US" sz="2400" dirty="0" smtClean="0">
                <a:solidFill>
                  <a:srgbClr val="000000"/>
                </a:solidFill>
              </a:rPr>
              <a:t>We sought </a:t>
            </a:r>
            <a:r>
              <a:rPr lang="en-US" altLang="en-US" sz="2400" dirty="0">
                <a:solidFill>
                  <a:srgbClr val="000000"/>
                </a:solidFill>
              </a:rPr>
              <a:t>to estimate the number of NGO recipients </a:t>
            </a:r>
            <a:r>
              <a:rPr lang="en-US" altLang="en-US" sz="2400" dirty="0" smtClean="0">
                <a:solidFill>
                  <a:srgbClr val="000000"/>
                </a:solidFill>
              </a:rPr>
              <a:t>of PEPFAR </a:t>
            </a:r>
            <a:r>
              <a:rPr lang="en-US" altLang="en-US" sz="2400" dirty="0">
                <a:solidFill>
                  <a:srgbClr val="000000"/>
                </a:solidFill>
              </a:rPr>
              <a:t>funding who could be subject to the policy as well as the amount of funding they receive.</a:t>
            </a:r>
            <a:endParaRPr lang="en-US" altLang="en-US" sz="2400" dirty="0"/>
          </a:p>
        </p:txBody>
      </p:sp>
      <p:sp>
        <p:nvSpPr>
          <p:cNvPr id="4" name="TextBox 3"/>
          <p:cNvSpPr txBox="1"/>
          <p:nvPr/>
        </p:nvSpPr>
        <p:spPr>
          <a:xfrm>
            <a:off x="800100" y="5865995"/>
            <a:ext cx="7448955" cy="507831"/>
          </a:xfrm>
          <a:prstGeom prst="rect">
            <a:avLst/>
          </a:prstGeom>
          <a:noFill/>
        </p:spPr>
        <p:txBody>
          <a:bodyPr wrap="square" rtlCol="0">
            <a:spAutoFit/>
          </a:bodyPr>
          <a:lstStyle/>
          <a:p>
            <a:r>
              <a:rPr lang="en-US" sz="900" dirty="0" smtClean="0"/>
              <a:t>NOTES: For more information, see Kaiser </a:t>
            </a:r>
            <a:r>
              <a:rPr lang="en-US" sz="900" dirty="0"/>
              <a:t>Family Foundation, </a:t>
            </a:r>
            <a:r>
              <a:rPr lang="en-US" sz="900" i="1" dirty="0"/>
              <a:t>The Mexico City Policy: An </a:t>
            </a:r>
            <a:r>
              <a:rPr lang="en-US" sz="900" i="1" dirty="0" smtClean="0"/>
              <a:t>Explainer</a:t>
            </a:r>
            <a:r>
              <a:rPr lang="en-US" sz="900" dirty="0" smtClean="0"/>
              <a:t>, May 2018, available </a:t>
            </a:r>
            <a:r>
              <a:rPr lang="en-US" sz="900" dirty="0"/>
              <a:t>at https://www.kff.org/global-health-policy/fact-sheet/mexico-city-policy-explainer</a:t>
            </a:r>
            <a:r>
              <a:rPr lang="en-US" sz="900" dirty="0" smtClean="0"/>
              <a:t>/.</a:t>
            </a:r>
            <a:endParaRPr lang="en-US" sz="900" dirty="0"/>
          </a:p>
          <a:p>
            <a:r>
              <a:rPr lang="en-US" sz="900" dirty="0" smtClean="0"/>
              <a:t> </a:t>
            </a:r>
            <a:endParaRPr lang="fi-FI" sz="900" dirty="0" smtClean="0"/>
          </a:p>
        </p:txBody>
      </p:sp>
    </p:spTree>
    <p:extLst>
      <p:ext uri="{BB962C8B-B14F-4D97-AF65-F5344CB8AC3E}">
        <p14:creationId xmlns:p14="http://schemas.microsoft.com/office/powerpoint/2010/main" val="1219617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Methods</a:t>
            </a:r>
            <a:endParaRPr lang="en-US" sz="3600" dirty="0"/>
          </a:p>
        </p:txBody>
      </p:sp>
      <p:sp>
        <p:nvSpPr>
          <p:cNvPr id="3" name="Content Placeholder 2"/>
          <p:cNvSpPr>
            <a:spLocks noGrp="1"/>
          </p:cNvSpPr>
          <p:nvPr>
            <p:ph idx="1"/>
          </p:nvPr>
        </p:nvSpPr>
        <p:spPr/>
        <p:txBody>
          <a:bodyPr>
            <a:noAutofit/>
          </a:bodyPr>
          <a:lstStyle/>
          <a:p>
            <a:pPr defTabSz="556241" eaLnBrk="0" fontAlgn="base" hangingPunct="0">
              <a:lnSpc>
                <a:spcPct val="80000"/>
              </a:lnSpc>
              <a:spcBef>
                <a:spcPct val="0"/>
              </a:spcBef>
              <a:spcAft>
                <a:spcPts val="1200"/>
              </a:spcAft>
            </a:pPr>
            <a:r>
              <a:rPr lang="en-US" altLang="en-US" sz="2400" dirty="0" smtClean="0">
                <a:solidFill>
                  <a:srgbClr val="000000"/>
                </a:solidFill>
              </a:rPr>
              <a:t>We </a:t>
            </a:r>
            <a:r>
              <a:rPr lang="en-US" altLang="en-US" sz="2400" dirty="0">
                <a:solidFill>
                  <a:srgbClr val="000000"/>
                </a:solidFill>
              </a:rPr>
              <a:t>analyzed </a:t>
            </a:r>
            <a:r>
              <a:rPr lang="en-US" altLang="en-US" sz="2400" dirty="0" smtClean="0">
                <a:solidFill>
                  <a:srgbClr val="000000"/>
                </a:solidFill>
              </a:rPr>
              <a:t>data </a:t>
            </a:r>
            <a:r>
              <a:rPr lang="en-US" altLang="en-US" sz="2400" dirty="0">
                <a:solidFill>
                  <a:srgbClr val="000000"/>
                </a:solidFill>
              </a:rPr>
              <a:t>provided by </a:t>
            </a:r>
            <a:r>
              <a:rPr lang="en-US" altLang="en-US" sz="2400" dirty="0" smtClean="0">
                <a:solidFill>
                  <a:srgbClr val="000000"/>
                </a:solidFill>
              </a:rPr>
              <a:t>USAID</a:t>
            </a:r>
            <a:r>
              <a:rPr lang="en-US" altLang="en-US" sz="2400" baseline="30000" dirty="0" smtClean="0">
                <a:solidFill>
                  <a:srgbClr val="000000"/>
                </a:solidFill>
              </a:rPr>
              <a:t>1</a:t>
            </a:r>
            <a:r>
              <a:rPr lang="en-US" altLang="en-US" sz="2400" dirty="0" smtClean="0">
                <a:solidFill>
                  <a:srgbClr val="000000"/>
                </a:solidFill>
              </a:rPr>
              <a:t> for </a:t>
            </a:r>
            <a:r>
              <a:rPr lang="en-US" altLang="en-US" sz="2400" dirty="0">
                <a:solidFill>
                  <a:srgbClr val="000000"/>
                </a:solidFill>
              </a:rPr>
              <a:t>the most recent three-year period for which data were available at time of study (FY 2013 - FY 2015).</a:t>
            </a:r>
          </a:p>
          <a:p>
            <a:pPr defTabSz="556241" eaLnBrk="0" fontAlgn="base" hangingPunct="0">
              <a:lnSpc>
                <a:spcPct val="80000"/>
              </a:lnSpc>
              <a:spcBef>
                <a:spcPct val="0"/>
              </a:spcBef>
              <a:spcAft>
                <a:spcPts val="1200"/>
              </a:spcAft>
            </a:pPr>
            <a:r>
              <a:rPr lang="en-US" altLang="en-US" sz="2400" dirty="0" smtClean="0">
                <a:solidFill>
                  <a:srgbClr val="000000"/>
                </a:solidFill>
              </a:rPr>
              <a:t>Identified </a:t>
            </a:r>
            <a:r>
              <a:rPr lang="en-US" altLang="en-US" sz="2400" dirty="0">
                <a:solidFill>
                  <a:srgbClr val="000000"/>
                </a:solidFill>
              </a:rPr>
              <a:t>NGO </a:t>
            </a:r>
            <a:r>
              <a:rPr lang="en-US" altLang="en-US" sz="2400" dirty="0" smtClean="0">
                <a:solidFill>
                  <a:srgbClr val="000000"/>
                </a:solidFill>
              </a:rPr>
              <a:t>prime recipients </a:t>
            </a:r>
            <a:r>
              <a:rPr lang="en-US" altLang="en-US" sz="2400" dirty="0">
                <a:solidFill>
                  <a:srgbClr val="000000"/>
                </a:solidFill>
              </a:rPr>
              <a:t>of bilateral HIV assistance as </a:t>
            </a:r>
            <a:r>
              <a:rPr lang="en-US" altLang="en-US" sz="2400" dirty="0" smtClean="0">
                <a:solidFill>
                  <a:srgbClr val="000000"/>
                </a:solidFill>
              </a:rPr>
              <a:t>a proxy for current number of prime recipients (we were unable to identify sub-recipients).</a:t>
            </a:r>
          </a:p>
          <a:p>
            <a:pPr defTabSz="556241" eaLnBrk="0" fontAlgn="base" hangingPunct="0">
              <a:lnSpc>
                <a:spcPct val="80000"/>
              </a:lnSpc>
              <a:spcBef>
                <a:spcPct val="0"/>
              </a:spcBef>
              <a:spcAft>
                <a:spcPts val="1200"/>
              </a:spcAft>
            </a:pPr>
            <a:r>
              <a:rPr lang="en-US" altLang="en-US" sz="2400" dirty="0" smtClean="0">
                <a:solidFill>
                  <a:srgbClr val="000000"/>
                </a:solidFill>
              </a:rPr>
              <a:t>Calculated amount of funding received and number </a:t>
            </a:r>
            <a:r>
              <a:rPr lang="en-US" altLang="en-US" sz="2400" dirty="0">
                <a:solidFill>
                  <a:srgbClr val="000000"/>
                </a:solidFill>
              </a:rPr>
              <a:t>of countries they work in. </a:t>
            </a:r>
            <a:endParaRPr lang="en-US" altLang="en-US" sz="2400" dirty="0" smtClean="0">
              <a:solidFill>
                <a:srgbClr val="000000"/>
              </a:solidFill>
            </a:endParaRPr>
          </a:p>
          <a:p>
            <a:pPr defTabSz="556241" eaLnBrk="0" fontAlgn="base" hangingPunct="0">
              <a:lnSpc>
                <a:spcPct val="80000"/>
              </a:lnSpc>
              <a:spcBef>
                <a:spcPct val="0"/>
              </a:spcBef>
              <a:spcAft>
                <a:spcPts val="1200"/>
              </a:spcAft>
            </a:pPr>
            <a:r>
              <a:rPr lang="en-US" altLang="en-US" sz="2400" dirty="0" smtClean="0">
                <a:solidFill>
                  <a:srgbClr val="000000"/>
                </a:solidFill>
              </a:rPr>
              <a:t>Further </a:t>
            </a:r>
            <a:r>
              <a:rPr lang="en-US" altLang="en-US" sz="2400" dirty="0">
                <a:solidFill>
                  <a:srgbClr val="000000"/>
                </a:solidFill>
              </a:rPr>
              <a:t>stratified </a:t>
            </a:r>
            <a:r>
              <a:rPr lang="en-US" altLang="en-US" sz="2400" dirty="0" smtClean="0">
                <a:solidFill>
                  <a:srgbClr val="000000"/>
                </a:solidFill>
              </a:rPr>
              <a:t>countries into two groups by legality </a:t>
            </a:r>
            <a:r>
              <a:rPr lang="en-US" altLang="en-US" sz="2400" dirty="0">
                <a:solidFill>
                  <a:srgbClr val="000000"/>
                </a:solidFill>
              </a:rPr>
              <a:t>of </a:t>
            </a:r>
            <a:r>
              <a:rPr lang="en-US" altLang="en-US" sz="2400" dirty="0" smtClean="0">
                <a:solidFill>
                  <a:srgbClr val="000000"/>
                </a:solidFill>
              </a:rPr>
              <a:t>abortion</a:t>
            </a:r>
            <a:r>
              <a:rPr lang="en-US" altLang="en-US" sz="2400" baseline="30000" dirty="0" smtClean="0">
                <a:solidFill>
                  <a:srgbClr val="000000"/>
                </a:solidFill>
              </a:rPr>
              <a:t>2</a:t>
            </a:r>
            <a:r>
              <a:rPr lang="en-US" altLang="en-US" sz="2400" dirty="0" smtClean="0">
                <a:solidFill>
                  <a:srgbClr val="000000"/>
                </a:solidFill>
              </a:rPr>
              <a:t>: (1) those that allow for legal abortion in at least one case not permissible under MCP and (2) those that do not allow for abortion beyond what is permissible under the MCP.</a:t>
            </a:r>
            <a:endParaRPr lang="en-US" altLang="en-US" sz="2400" dirty="0"/>
          </a:p>
        </p:txBody>
      </p:sp>
      <p:sp>
        <p:nvSpPr>
          <p:cNvPr id="5" name="TextBox 4"/>
          <p:cNvSpPr txBox="1"/>
          <p:nvPr/>
        </p:nvSpPr>
        <p:spPr>
          <a:xfrm>
            <a:off x="800100" y="5740870"/>
            <a:ext cx="7448955" cy="646331"/>
          </a:xfrm>
          <a:prstGeom prst="rect">
            <a:avLst/>
          </a:prstGeom>
          <a:noFill/>
        </p:spPr>
        <p:txBody>
          <a:bodyPr wrap="square" rtlCol="0">
            <a:spAutoFit/>
          </a:bodyPr>
          <a:lstStyle/>
          <a:p>
            <a:r>
              <a:rPr lang="en-US" sz="900" dirty="0" smtClean="0"/>
              <a:t>NOTES: 1) </a:t>
            </a:r>
            <a:r>
              <a:rPr lang="en-US" sz="900" dirty="0" err="1" smtClean="0"/>
              <a:t>KFF</a:t>
            </a:r>
            <a:r>
              <a:rPr lang="en-US" sz="900" dirty="0" smtClean="0"/>
              <a:t> </a:t>
            </a:r>
            <a:r>
              <a:rPr lang="en-US" sz="900" dirty="0"/>
              <a:t>analysis of </a:t>
            </a:r>
            <a:r>
              <a:rPr lang="en-US" sz="900" dirty="0" smtClean="0"/>
              <a:t>funding obligation data </a:t>
            </a:r>
            <a:r>
              <a:rPr lang="en-US" sz="900" dirty="0"/>
              <a:t>provided by USAID upon request, Feb. 10, </a:t>
            </a:r>
            <a:r>
              <a:rPr lang="en-US" sz="900" dirty="0" smtClean="0"/>
              <a:t>2017. 2</a:t>
            </a:r>
            <a:r>
              <a:rPr lang="en-US" sz="900" dirty="0"/>
              <a:t>) Data </a:t>
            </a:r>
            <a:r>
              <a:rPr lang="en-US" sz="900" dirty="0" smtClean="0"/>
              <a:t>are from UN </a:t>
            </a:r>
            <a:r>
              <a:rPr lang="en-US" sz="900" dirty="0"/>
              <a:t>World Population Policies Database (http://esa.un.org/poppolicy/about_database.aspx), and </a:t>
            </a:r>
            <a:r>
              <a:rPr lang="en-US" sz="900" dirty="0" smtClean="0"/>
              <a:t>Center </a:t>
            </a:r>
            <a:r>
              <a:rPr lang="en-US" sz="900" dirty="0"/>
              <a:t>for Reproductive Rights, The World’s Abortion Laws Database (http://worldabortionlaws.com/), for </a:t>
            </a:r>
            <a:r>
              <a:rPr lang="en-US" sz="900" dirty="0" smtClean="0"/>
              <a:t>2015. For full discussion of methodology and data limitations, see: Kaiser </a:t>
            </a:r>
            <a:r>
              <a:rPr lang="en-US" sz="900" dirty="0"/>
              <a:t>Family Foundation, </a:t>
            </a:r>
            <a:r>
              <a:rPr lang="en-US" sz="900" i="1" dirty="0"/>
              <a:t>How Many Foreign NGOs Are Subject to the Expanded Mexico City Policy</a:t>
            </a:r>
            <a:r>
              <a:rPr lang="en-US" sz="900" dirty="0" smtClean="0"/>
              <a:t>?, December 2017</a:t>
            </a:r>
            <a:r>
              <a:rPr lang="en-US" sz="900" dirty="0"/>
              <a:t> and </a:t>
            </a:r>
            <a:r>
              <a:rPr lang="en-US" sz="900" i="1" dirty="0" smtClean="0"/>
              <a:t>What </a:t>
            </a:r>
            <a:r>
              <a:rPr lang="en-US" sz="900" i="1" dirty="0"/>
              <a:t>Is the Scope of the Mexico City </a:t>
            </a:r>
            <a:r>
              <a:rPr lang="en-US" sz="900" i="1" dirty="0" smtClean="0"/>
              <a:t>Policy</a:t>
            </a:r>
            <a:r>
              <a:rPr lang="en-US" sz="900" dirty="0" smtClean="0"/>
              <a:t>, May 2017, both available at www.kff.org.</a:t>
            </a:r>
            <a:endParaRPr lang="fi-FI" sz="900" dirty="0" smtClean="0"/>
          </a:p>
        </p:txBody>
      </p:sp>
    </p:spTree>
    <p:extLst>
      <p:ext uri="{BB962C8B-B14F-4D97-AF65-F5344CB8AC3E}">
        <p14:creationId xmlns:p14="http://schemas.microsoft.com/office/powerpoint/2010/main" val="22212294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Results: Foreign NGO Prime Recipients Subject to MCP Via PEPFAR Assistance</a:t>
            </a:r>
            <a:endParaRPr lang="en-US" sz="36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7566" y="2333897"/>
            <a:ext cx="2667000" cy="2520315"/>
          </a:xfrm>
          <a:prstGeom prst="rect">
            <a:avLst/>
          </a:prstGeom>
          <a:solidFill>
            <a:schemeClr val="bg1"/>
          </a:solidFill>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16434" y="2793274"/>
            <a:ext cx="1999488" cy="1999488"/>
          </a:xfrm>
          <a:prstGeom prst="rect">
            <a:avLst/>
          </a:prstGeom>
        </p:spPr>
      </p:pic>
      <p:sp>
        <p:nvSpPr>
          <p:cNvPr id="9" name="TextBox 8"/>
          <p:cNvSpPr txBox="1"/>
          <p:nvPr/>
        </p:nvSpPr>
        <p:spPr>
          <a:xfrm>
            <a:off x="1781664" y="1797679"/>
            <a:ext cx="2089418" cy="400110"/>
          </a:xfrm>
          <a:prstGeom prst="rect">
            <a:avLst/>
          </a:prstGeom>
          <a:noFill/>
        </p:spPr>
        <p:txBody>
          <a:bodyPr wrap="none" rtlCol="0">
            <a:spAutoFit/>
          </a:bodyPr>
          <a:lstStyle/>
          <a:p>
            <a:r>
              <a:rPr lang="en-US" sz="2000" b="1" dirty="0" smtClean="0">
                <a:solidFill>
                  <a:schemeClr val="accent1"/>
                </a:solidFill>
              </a:rPr>
              <a:t>470 Foreign NGOs</a:t>
            </a:r>
            <a:endParaRPr lang="en-US" sz="2000" b="1" dirty="0">
              <a:solidFill>
                <a:schemeClr val="accent1"/>
              </a:solidFill>
            </a:endParaRPr>
          </a:p>
        </p:txBody>
      </p:sp>
      <p:sp>
        <p:nvSpPr>
          <p:cNvPr id="10" name="TextBox 9"/>
          <p:cNvSpPr txBox="1"/>
          <p:nvPr/>
        </p:nvSpPr>
        <p:spPr>
          <a:xfrm>
            <a:off x="5504589" y="1802027"/>
            <a:ext cx="1495922" cy="400110"/>
          </a:xfrm>
          <a:prstGeom prst="rect">
            <a:avLst/>
          </a:prstGeom>
          <a:noFill/>
        </p:spPr>
        <p:txBody>
          <a:bodyPr wrap="none" rtlCol="0">
            <a:spAutoFit/>
          </a:bodyPr>
          <a:lstStyle/>
          <a:p>
            <a:r>
              <a:rPr lang="en-US" sz="2000" b="1" dirty="0" smtClean="0">
                <a:solidFill>
                  <a:schemeClr val="accent1"/>
                </a:solidFill>
              </a:rPr>
              <a:t>$873 million</a:t>
            </a:r>
            <a:endParaRPr lang="en-US" sz="2000" b="1" dirty="0">
              <a:solidFill>
                <a:schemeClr val="accent1"/>
              </a:solidFill>
            </a:endParaRPr>
          </a:p>
        </p:txBody>
      </p:sp>
      <p:sp>
        <p:nvSpPr>
          <p:cNvPr id="14" name="TextBox 13"/>
          <p:cNvSpPr txBox="1"/>
          <p:nvPr/>
        </p:nvSpPr>
        <p:spPr>
          <a:xfrm>
            <a:off x="800100" y="5865995"/>
            <a:ext cx="7448955" cy="369332"/>
          </a:xfrm>
          <a:prstGeom prst="rect">
            <a:avLst/>
          </a:prstGeom>
          <a:noFill/>
        </p:spPr>
        <p:txBody>
          <a:bodyPr wrap="square" rtlCol="0">
            <a:spAutoFit/>
          </a:bodyPr>
          <a:lstStyle/>
          <a:p>
            <a:r>
              <a:rPr lang="en-US" sz="900" dirty="0" smtClean="0"/>
              <a:t>NOTES</a:t>
            </a:r>
            <a:r>
              <a:rPr lang="en-US" sz="900" dirty="0"/>
              <a:t>: Estimate of the number of and funding to foreign NGO prime PEPFAR recipients that would have been subject to the Mexico City Policy had it been in effect, as reinstated, during FY 2013-FY 2015. Totals should be considered minimums since foreign NGO sub-recipients are not included. </a:t>
            </a:r>
            <a:r>
              <a:rPr lang="en-US" sz="900" dirty="0" smtClean="0"/>
              <a:t>   </a:t>
            </a:r>
            <a:endParaRPr lang="fi-FI" sz="900" dirty="0" smtClean="0"/>
          </a:p>
        </p:txBody>
      </p:sp>
      <p:sp>
        <p:nvSpPr>
          <p:cNvPr id="11" name="TextBox 10"/>
          <p:cNvSpPr txBox="1"/>
          <p:nvPr/>
        </p:nvSpPr>
        <p:spPr>
          <a:xfrm>
            <a:off x="1577924" y="5121323"/>
            <a:ext cx="2332049" cy="707886"/>
          </a:xfrm>
          <a:prstGeom prst="rect">
            <a:avLst/>
          </a:prstGeom>
          <a:noFill/>
        </p:spPr>
        <p:txBody>
          <a:bodyPr wrap="square" rtlCol="0">
            <a:spAutoFit/>
          </a:bodyPr>
          <a:lstStyle/>
          <a:p>
            <a:pPr algn="ctr"/>
            <a:r>
              <a:rPr lang="en-US" sz="2000" b="1" dirty="0" smtClean="0">
                <a:solidFill>
                  <a:schemeClr val="accent1"/>
                </a:solidFill>
              </a:rPr>
              <a:t>Most (446) affected </a:t>
            </a:r>
          </a:p>
          <a:p>
            <a:pPr algn="ctr"/>
            <a:r>
              <a:rPr lang="en-US" sz="2000" b="1" dirty="0" smtClean="0">
                <a:solidFill>
                  <a:schemeClr val="accent1"/>
                </a:solidFill>
              </a:rPr>
              <a:t>for 1st time</a:t>
            </a:r>
            <a:endParaRPr lang="en-US" sz="2000" b="1" dirty="0">
              <a:solidFill>
                <a:schemeClr val="accent1"/>
              </a:solidFill>
            </a:endParaRPr>
          </a:p>
        </p:txBody>
      </p:sp>
    </p:spTree>
    <p:extLst>
      <p:ext uri="{BB962C8B-B14F-4D97-AF65-F5344CB8AC3E}">
        <p14:creationId xmlns:p14="http://schemas.microsoft.com/office/powerpoint/2010/main" val="4449711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9"/>
            <a:ext cx="8229600" cy="1143000"/>
          </a:xfrm>
        </p:spPr>
        <p:txBody>
          <a:bodyPr>
            <a:normAutofit fontScale="90000"/>
          </a:bodyPr>
          <a:lstStyle/>
          <a:p>
            <a:r>
              <a:rPr lang="en-US" sz="3600" dirty="0" smtClean="0"/>
              <a:t>Results: Many U.S. NGO Prime Recipients Would Likely Have to Monitor Compliance</a:t>
            </a:r>
            <a:endParaRPr lang="en-US" sz="3600" dirty="0"/>
          </a:p>
        </p:txBody>
      </p:sp>
      <p:sp>
        <p:nvSpPr>
          <p:cNvPr id="8" name="TextBox 7"/>
          <p:cNvSpPr txBox="1"/>
          <p:nvPr/>
        </p:nvSpPr>
        <p:spPr>
          <a:xfrm>
            <a:off x="800100" y="5865995"/>
            <a:ext cx="7448955" cy="369332"/>
          </a:xfrm>
          <a:prstGeom prst="rect">
            <a:avLst/>
          </a:prstGeom>
          <a:noFill/>
        </p:spPr>
        <p:txBody>
          <a:bodyPr wrap="square" rtlCol="0">
            <a:spAutoFit/>
          </a:bodyPr>
          <a:lstStyle/>
          <a:p>
            <a:r>
              <a:rPr lang="en-US" sz="900" dirty="0" smtClean="0"/>
              <a:t>NOTES</a:t>
            </a:r>
            <a:r>
              <a:rPr lang="en-US" sz="900" dirty="0"/>
              <a:t>: Estimate of the number </a:t>
            </a:r>
            <a:r>
              <a:rPr lang="en-US" sz="900" dirty="0" smtClean="0"/>
              <a:t>of and funding to U.S</a:t>
            </a:r>
            <a:r>
              <a:rPr lang="en-US" sz="900" dirty="0"/>
              <a:t>. NGO prime </a:t>
            </a:r>
            <a:r>
              <a:rPr lang="en-US" sz="900" dirty="0" smtClean="0"/>
              <a:t>PEPFAR recipients that </a:t>
            </a:r>
            <a:r>
              <a:rPr lang="en-US" sz="900" dirty="0"/>
              <a:t>would have had to monitor compliance of </a:t>
            </a:r>
            <a:r>
              <a:rPr lang="en-US" sz="900" dirty="0" smtClean="0"/>
              <a:t>any foreign NGO sub-recipient </a:t>
            </a:r>
            <a:r>
              <a:rPr lang="en-US" sz="900" dirty="0"/>
              <a:t>with the </a:t>
            </a:r>
            <a:r>
              <a:rPr lang="en-US" sz="900" dirty="0" smtClean="0"/>
              <a:t>MCP had </a:t>
            </a:r>
            <a:r>
              <a:rPr lang="en-US" sz="900" dirty="0"/>
              <a:t>the </a:t>
            </a:r>
            <a:r>
              <a:rPr lang="en-US" sz="900" dirty="0" smtClean="0"/>
              <a:t>policy </a:t>
            </a:r>
            <a:r>
              <a:rPr lang="en-US" sz="900" dirty="0"/>
              <a:t>been in effect, as reinstated, during FY 2013-FY </a:t>
            </a:r>
            <a:r>
              <a:rPr lang="en-US" sz="900" dirty="0" smtClean="0"/>
              <a:t>2015. </a:t>
            </a:r>
            <a:endParaRPr lang="fi-FI" sz="900" dirty="0" smtClean="0"/>
          </a:p>
        </p:txBody>
      </p:sp>
      <p:graphicFrame>
        <p:nvGraphicFramePr>
          <p:cNvPr id="11" name="Content Placeholder 5"/>
          <p:cNvGraphicFramePr>
            <a:graphicFrameLocks noGrp="1"/>
          </p:cNvGraphicFramePr>
          <p:nvPr>
            <p:ph idx="1"/>
            <p:extLst>
              <p:ext uri="{D42A27DB-BD31-4B8C-83A1-F6EECF244321}">
                <p14:modId xmlns:p14="http://schemas.microsoft.com/office/powerpoint/2010/main" val="1558384487"/>
              </p:ext>
            </p:extLst>
          </p:nvPr>
        </p:nvGraphicFramePr>
        <p:xfrm>
          <a:off x="501083" y="1518832"/>
          <a:ext cx="8213327" cy="42620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30936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Results: Abortion </a:t>
            </a:r>
            <a:r>
              <a:rPr lang="en-US" sz="3600" dirty="0"/>
              <a:t>Laws in Countries Receiving Bilateral PEPFAR Assistance</a:t>
            </a:r>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1440" y="1470257"/>
            <a:ext cx="8959850" cy="3826864"/>
          </a:xfrm>
        </p:spPr>
      </p:pic>
      <p:sp>
        <p:nvSpPr>
          <p:cNvPr id="6" name="Rectangle 5"/>
          <p:cNvSpPr/>
          <p:nvPr/>
        </p:nvSpPr>
        <p:spPr>
          <a:xfrm>
            <a:off x="5257800" y="5129982"/>
            <a:ext cx="304800" cy="152400"/>
          </a:xfrm>
          <a:prstGeom prst="rect">
            <a:avLst/>
          </a:prstGeom>
          <a:solidFill>
            <a:srgbClr val="00579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5257800" y="5330335"/>
            <a:ext cx="304800" cy="152400"/>
          </a:xfrm>
          <a:prstGeom prst="rect">
            <a:avLst/>
          </a:prstGeom>
          <a:solidFill>
            <a:srgbClr val="41B4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5581850" y="5081621"/>
            <a:ext cx="3137013" cy="276999"/>
          </a:xfrm>
          <a:prstGeom prst="rect">
            <a:avLst/>
          </a:prstGeom>
          <a:noFill/>
        </p:spPr>
        <p:txBody>
          <a:bodyPr wrap="none" rtlCol="0">
            <a:spAutoFit/>
          </a:bodyPr>
          <a:lstStyle/>
          <a:p>
            <a:r>
              <a:rPr lang="en-US" sz="1200" dirty="0" smtClean="0">
                <a:cs typeface="Meta Offc Pro"/>
              </a:rPr>
              <a:t>Legal In </a:t>
            </a:r>
            <a:r>
              <a:rPr lang="en-US" sz="1200" dirty="0">
                <a:cs typeface="Meta Offc Pro"/>
              </a:rPr>
              <a:t>A</a:t>
            </a:r>
            <a:r>
              <a:rPr lang="en-US" sz="1200" dirty="0" smtClean="0">
                <a:cs typeface="Meta Offc Pro"/>
              </a:rPr>
              <a:t>t Least One Case Not Permissible = 36</a:t>
            </a:r>
          </a:p>
        </p:txBody>
      </p:sp>
      <p:sp>
        <p:nvSpPr>
          <p:cNvPr id="9" name="TextBox 8"/>
          <p:cNvSpPr txBox="1"/>
          <p:nvPr/>
        </p:nvSpPr>
        <p:spPr>
          <a:xfrm>
            <a:off x="5581850" y="5281363"/>
            <a:ext cx="3108030" cy="276999"/>
          </a:xfrm>
          <a:prstGeom prst="rect">
            <a:avLst/>
          </a:prstGeom>
          <a:noFill/>
        </p:spPr>
        <p:txBody>
          <a:bodyPr wrap="none" rtlCol="0">
            <a:spAutoFit/>
          </a:bodyPr>
          <a:lstStyle/>
          <a:p>
            <a:r>
              <a:rPr lang="en-US" sz="1200" dirty="0" smtClean="0">
                <a:cs typeface="Meta Offc Pro"/>
              </a:rPr>
              <a:t>Not Legal Beyond What Is Not Permissible = 24</a:t>
            </a:r>
          </a:p>
        </p:txBody>
      </p:sp>
      <p:sp>
        <p:nvSpPr>
          <p:cNvPr id="12" name="TextBox 11"/>
          <p:cNvSpPr txBox="1"/>
          <p:nvPr/>
        </p:nvSpPr>
        <p:spPr>
          <a:xfrm>
            <a:off x="800100" y="5875621"/>
            <a:ext cx="7448955" cy="369332"/>
          </a:xfrm>
          <a:prstGeom prst="rect">
            <a:avLst/>
          </a:prstGeom>
          <a:noFill/>
        </p:spPr>
        <p:txBody>
          <a:bodyPr wrap="square" rtlCol="0">
            <a:spAutoFit/>
          </a:bodyPr>
          <a:lstStyle/>
          <a:p>
            <a:r>
              <a:rPr lang="en-US" sz="900" dirty="0" smtClean="0"/>
              <a:t>NOTES: *Abortion laws in one country were </a:t>
            </a:r>
            <a:r>
              <a:rPr lang="en-US" sz="900" dirty="0"/>
              <a:t>not classifiable. </a:t>
            </a:r>
            <a:r>
              <a:rPr lang="en-US" sz="900" dirty="0" smtClean="0"/>
              <a:t>Includes any country with a PEPFAR NGO prime recipient of funding subject </a:t>
            </a:r>
            <a:r>
              <a:rPr lang="en-US" sz="900" dirty="0"/>
              <a:t>to the </a:t>
            </a:r>
            <a:r>
              <a:rPr lang="en-US" sz="900" dirty="0" smtClean="0"/>
              <a:t>MCP, </a:t>
            </a:r>
            <a:r>
              <a:rPr lang="en-US" sz="900" dirty="0"/>
              <a:t>had it been in place FY 2013 – FY 2015, to the extent ultimately provided to a foreign </a:t>
            </a:r>
            <a:r>
              <a:rPr lang="en-US" sz="900" dirty="0" smtClean="0"/>
              <a:t>NGO.</a:t>
            </a:r>
            <a:endParaRPr lang="fi-FI" sz="900" dirty="0" smtClean="0"/>
          </a:p>
        </p:txBody>
      </p:sp>
    </p:spTree>
    <p:extLst>
      <p:ext uri="{BB962C8B-B14F-4D97-AF65-F5344CB8AC3E}">
        <p14:creationId xmlns:p14="http://schemas.microsoft.com/office/powerpoint/2010/main" val="2983616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Outstanding Questions</a:t>
            </a:r>
            <a:endParaRPr lang="en-US" sz="3600" dirty="0"/>
          </a:p>
        </p:txBody>
      </p:sp>
      <p:sp>
        <p:nvSpPr>
          <p:cNvPr id="3" name="Content Placeholder 2"/>
          <p:cNvSpPr>
            <a:spLocks noGrp="1"/>
          </p:cNvSpPr>
          <p:nvPr>
            <p:ph idx="1"/>
          </p:nvPr>
        </p:nvSpPr>
        <p:spPr/>
        <p:txBody>
          <a:bodyPr>
            <a:noAutofit/>
          </a:bodyPr>
          <a:lstStyle/>
          <a:p>
            <a:pPr defTabSz="556241" eaLnBrk="0" fontAlgn="base" hangingPunct="0">
              <a:lnSpc>
                <a:spcPct val="80000"/>
              </a:lnSpc>
              <a:spcBef>
                <a:spcPct val="0"/>
              </a:spcBef>
              <a:spcAft>
                <a:spcPts val="1200"/>
              </a:spcAft>
            </a:pPr>
            <a:r>
              <a:rPr lang="en-US" altLang="en-US" sz="2400" dirty="0">
                <a:solidFill>
                  <a:srgbClr val="000000"/>
                </a:solidFill>
              </a:rPr>
              <a:t>What is the entire </a:t>
            </a:r>
            <a:r>
              <a:rPr lang="en-US" altLang="en-US" sz="2400" dirty="0" smtClean="0">
                <a:solidFill>
                  <a:srgbClr val="000000"/>
                </a:solidFill>
              </a:rPr>
              <a:t>universe, including </a:t>
            </a:r>
            <a:r>
              <a:rPr lang="en-US" altLang="en-US" sz="2400" i="1" dirty="0" smtClean="0">
                <a:solidFill>
                  <a:srgbClr val="000000"/>
                </a:solidFill>
              </a:rPr>
              <a:t>sub-recipients</a:t>
            </a:r>
            <a:r>
              <a:rPr lang="en-US" altLang="en-US" sz="2400" dirty="0" smtClean="0">
                <a:solidFill>
                  <a:srgbClr val="000000"/>
                </a:solidFill>
              </a:rPr>
              <a:t>, </a:t>
            </a:r>
            <a:r>
              <a:rPr lang="en-US" altLang="en-US" sz="2400" dirty="0">
                <a:solidFill>
                  <a:srgbClr val="000000"/>
                </a:solidFill>
              </a:rPr>
              <a:t>of foreign NGOs that would be subject to the </a:t>
            </a:r>
            <a:r>
              <a:rPr lang="en-US" altLang="en-US" sz="2400" dirty="0" smtClean="0">
                <a:solidFill>
                  <a:srgbClr val="000000"/>
                </a:solidFill>
              </a:rPr>
              <a:t>MCP?</a:t>
            </a:r>
            <a:endParaRPr lang="en-US" altLang="en-US" sz="2400" dirty="0">
              <a:solidFill>
                <a:srgbClr val="000000"/>
              </a:solidFill>
            </a:endParaRPr>
          </a:p>
          <a:p>
            <a:pPr defTabSz="556241" eaLnBrk="0" fontAlgn="base" hangingPunct="0">
              <a:lnSpc>
                <a:spcPct val="80000"/>
              </a:lnSpc>
              <a:spcBef>
                <a:spcPct val="0"/>
              </a:spcBef>
              <a:spcAft>
                <a:spcPts val="1200"/>
              </a:spcAft>
            </a:pPr>
            <a:r>
              <a:rPr lang="en-US" altLang="en-US" sz="2400" dirty="0">
                <a:solidFill>
                  <a:srgbClr val="000000"/>
                </a:solidFill>
              </a:rPr>
              <a:t>How much funding ultimately is provided to foreign NGOs?</a:t>
            </a:r>
          </a:p>
          <a:p>
            <a:pPr defTabSz="556241" eaLnBrk="0" fontAlgn="base" hangingPunct="0">
              <a:lnSpc>
                <a:spcPct val="80000"/>
              </a:lnSpc>
              <a:spcBef>
                <a:spcPct val="0"/>
              </a:spcBef>
              <a:spcAft>
                <a:spcPts val="1200"/>
              </a:spcAft>
            </a:pPr>
            <a:r>
              <a:rPr lang="en-US" altLang="en-US" sz="2400" dirty="0">
                <a:solidFill>
                  <a:srgbClr val="000000"/>
                </a:solidFill>
              </a:rPr>
              <a:t>How many foreign NGOs provide services that conflict with the MCP and would have to be discontinued in order to certify?</a:t>
            </a:r>
          </a:p>
          <a:p>
            <a:pPr defTabSz="556241" eaLnBrk="0" fontAlgn="base" hangingPunct="0">
              <a:lnSpc>
                <a:spcPct val="80000"/>
              </a:lnSpc>
              <a:spcBef>
                <a:spcPct val="0"/>
              </a:spcBef>
              <a:spcAft>
                <a:spcPts val="1200"/>
              </a:spcAft>
            </a:pPr>
            <a:r>
              <a:rPr lang="en-US" altLang="en-US" sz="2400" dirty="0">
                <a:solidFill>
                  <a:srgbClr val="000000"/>
                </a:solidFill>
              </a:rPr>
              <a:t>How many foreign NGOs will choose to not certify?</a:t>
            </a:r>
          </a:p>
          <a:p>
            <a:pPr defTabSz="556241" eaLnBrk="0" fontAlgn="base" hangingPunct="0">
              <a:lnSpc>
                <a:spcPct val="80000"/>
              </a:lnSpc>
              <a:spcBef>
                <a:spcPct val="0"/>
              </a:spcBef>
              <a:spcAft>
                <a:spcPts val="1200"/>
              </a:spcAft>
            </a:pPr>
            <a:r>
              <a:rPr lang="en-US" altLang="en-US" sz="2400" dirty="0">
                <a:solidFill>
                  <a:srgbClr val="000000"/>
                </a:solidFill>
              </a:rPr>
              <a:t>What does impact look like on a country </a:t>
            </a:r>
            <a:r>
              <a:rPr lang="en-US" altLang="en-US" sz="2400" dirty="0" smtClean="0">
                <a:solidFill>
                  <a:srgbClr val="000000"/>
                </a:solidFill>
              </a:rPr>
              <a:t>or sub-regional level</a:t>
            </a:r>
            <a:r>
              <a:rPr lang="en-US" altLang="en-US" sz="2400" dirty="0">
                <a:solidFill>
                  <a:srgbClr val="000000"/>
                </a:solidFill>
              </a:rPr>
              <a:t>?</a:t>
            </a:r>
          </a:p>
          <a:p>
            <a:pPr defTabSz="556241" eaLnBrk="0" fontAlgn="base" hangingPunct="0">
              <a:lnSpc>
                <a:spcPct val="80000"/>
              </a:lnSpc>
              <a:spcBef>
                <a:spcPct val="0"/>
              </a:spcBef>
              <a:spcAft>
                <a:spcPts val="1200"/>
              </a:spcAft>
            </a:pPr>
            <a:r>
              <a:rPr lang="en-US" altLang="en-US" sz="2400" dirty="0">
                <a:solidFill>
                  <a:srgbClr val="000000"/>
                </a:solidFill>
              </a:rPr>
              <a:t>How will </a:t>
            </a:r>
            <a:r>
              <a:rPr lang="en-US" altLang="en-US" sz="2400" dirty="0" smtClean="0">
                <a:solidFill>
                  <a:srgbClr val="000000"/>
                </a:solidFill>
              </a:rPr>
              <a:t>PEPFAR’s goal to increase the share of funding provided to local </a:t>
            </a:r>
            <a:r>
              <a:rPr lang="en-US" altLang="en-US" sz="2400" dirty="0">
                <a:solidFill>
                  <a:srgbClr val="000000"/>
                </a:solidFill>
              </a:rPr>
              <a:t>partners affect </a:t>
            </a:r>
            <a:r>
              <a:rPr lang="en-US" altLang="en-US" sz="2400" dirty="0" smtClean="0">
                <a:solidFill>
                  <a:srgbClr val="000000"/>
                </a:solidFill>
              </a:rPr>
              <a:t>impact </a:t>
            </a:r>
            <a:r>
              <a:rPr lang="en-US" altLang="en-US" sz="2400" dirty="0">
                <a:solidFill>
                  <a:srgbClr val="000000"/>
                </a:solidFill>
              </a:rPr>
              <a:t>of </a:t>
            </a:r>
            <a:r>
              <a:rPr lang="en-US" altLang="en-US" sz="2400" dirty="0" smtClean="0">
                <a:solidFill>
                  <a:srgbClr val="000000"/>
                </a:solidFill>
              </a:rPr>
              <a:t>the MCP</a:t>
            </a:r>
            <a:r>
              <a:rPr lang="en-US" altLang="en-US" sz="2400" dirty="0">
                <a:solidFill>
                  <a:srgbClr val="000000"/>
                </a:solidFill>
              </a:rPr>
              <a:t>?</a:t>
            </a:r>
          </a:p>
        </p:txBody>
      </p:sp>
    </p:spTree>
    <p:extLst>
      <p:ext uri="{BB962C8B-B14F-4D97-AF65-F5344CB8AC3E}">
        <p14:creationId xmlns:p14="http://schemas.microsoft.com/office/powerpoint/2010/main" val="10806624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Conclusion</a:t>
            </a:r>
            <a:endParaRPr lang="en-US" sz="3600" dirty="0"/>
          </a:p>
        </p:txBody>
      </p:sp>
      <p:sp>
        <p:nvSpPr>
          <p:cNvPr id="3" name="Content Placeholder 2"/>
          <p:cNvSpPr>
            <a:spLocks noGrp="1"/>
          </p:cNvSpPr>
          <p:nvPr>
            <p:ph idx="1"/>
          </p:nvPr>
        </p:nvSpPr>
        <p:spPr/>
        <p:txBody>
          <a:bodyPr>
            <a:noAutofit/>
          </a:bodyPr>
          <a:lstStyle/>
          <a:p>
            <a:pPr defTabSz="556241" eaLnBrk="0" fontAlgn="base" hangingPunct="0">
              <a:lnSpc>
                <a:spcPct val="80000"/>
              </a:lnSpc>
              <a:spcBef>
                <a:spcPct val="0"/>
              </a:spcBef>
              <a:spcAft>
                <a:spcPts val="1200"/>
              </a:spcAft>
            </a:pPr>
            <a:r>
              <a:rPr lang="en-US" altLang="en-US" sz="2400" dirty="0" smtClean="0">
                <a:solidFill>
                  <a:srgbClr val="000000"/>
                </a:solidFill>
              </a:rPr>
              <a:t>Expansion </a:t>
            </a:r>
            <a:r>
              <a:rPr lang="en-US" altLang="en-US" sz="2400" dirty="0">
                <a:solidFill>
                  <a:srgbClr val="000000"/>
                </a:solidFill>
              </a:rPr>
              <a:t>of the Mexico City </a:t>
            </a:r>
            <a:r>
              <a:rPr lang="en-US" altLang="en-US" sz="2400" dirty="0" smtClean="0">
                <a:solidFill>
                  <a:srgbClr val="000000"/>
                </a:solidFill>
              </a:rPr>
              <a:t>Policy </a:t>
            </a:r>
            <a:r>
              <a:rPr lang="en-US" altLang="en-US" sz="2400" dirty="0">
                <a:solidFill>
                  <a:srgbClr val="000000"/>
                </a:solidFill>
              </a:rPr>
              <a:t>to encompass almost all U.S. bilateral </a:t>
            </a:r>
            <a:r>
              <a:rPr lang="en-US" altLang="en-US" sz="2400" dirty="0" smtClean="0">
                <a:solidFill>
                  <a:srgbClr val="000000"/>
                </a:solidFill>
              </a:rPr>
              <a:t>global health </a:t>
            </a:r>
            <a:r>
              <a:rPr lang="en-US" altLang="en-US" sz="2400" dirty="0">
                <a:solidFill>
                  <a:srgbClr val="000000"/>
                </a:solidFill>
              </a:rPr>
              <a:t>assistance, including PEPFAR, greatly extends its </a:t>
            </a:r>
            <a:r>
              <a:rPr lang="en-US" altLang="en-US" sz="2400" dirty="0" smtClean="0">
                <a:solidFill>
                  <a:srgbClr val="000000"/>
                </a:solidFill>
              </a:rPr>
              <a:t>reach. </a:t>
            </a:r>
          </a:p>
          <a:p>
            <a:pPr defTabSz="556241" eaLnBrk="0" fontAlgn="base" hangingPunct="0">
              <a:lnSpc>
                <a:spcPct val="80000"/>
              </a:lnSpc>
              <a:spcBef>
                <a:spcPct val="0"/>
              </a:spcBef>
              <a:spcAft>
                <a:spcPts val="1200"/>
              </a:spcAft>
            </a:pPr>
            <a:r>
              <a:rPr lang="en-US" altLang="en-US" sz="2400" dirty="0" smtClean="0">
                <a:solidFill>
                  <a:srgbClr val="000000"/>
                </a:solidFill>
              </a:rPr>
              <a:t>Key </a:t>
            </a:r>
            <a:r>
              <a:rPr lang="en-US" altLang="en-US" sz="2400" dirty="0">
                <a:solidFill>
                  <a:srgbClr val="000000"/>
                </a:solidFill>
              </a:rPr>
              <a:t>barrier to assessing the </a:t>
            </a:r>
            <a:r>
              <a:rPr lang="en-US" altLang="en-US" sz="2400" dirty="0" smtClean="0">
                <a:solidFill>
                  <a:srgbClr val="000000"/>
                </a:solidFill>
              </a:rPr>
              <a:t>impact of the policy, however, is lack </a:t>
            </a:r>
            <a:r>
              <a:rPr lang="en-US" altLang="en-US" sz="2400" dirty="0">
                <a:solidFill>
                  <a:srgbClr val="000000"/>
                </a:solidFill>
              </a:rPr>
              <a:t>of data on foreign NGO </a:t>
            </a:r>
            <a:r>
              <a:rPr lang="en-US" altLang="en-US" sz="2400" i="1" dirty="0">
                <a:solidFill>
                  <a:srgbClr val="000000"/>
                </a:solidFill>
              </a:rPr>
              <a:t>sub-recipients</a:t>
            </a:r>
            <a:r>
              <a:rPr lang="en-US" altLang="en-US" sz="2400" dirty="0">
                <a:solidFill>
                  <a:srgbClr val="000000"/>
                </a:solidFill>
              </a:rPr>
              <a:t> of funding, who likely represent a much larger number than </a:t>
            </a:r>
            <a:r>
              <a:rPr lang="en-US" altLang="en-US" sz="2400" dirty="0" smtClean="0">
                <a:solidFill>
                  <a:srgbClr val="000000"/>
                </a:solidFill>
              </a:rPr>
              <a:t>prime recipients.</a:t>
            </a:r>
            <a:endParaRPr lang="en-US" altLang="en-US" sz="2400" dirty="0">
              <a:solidFill>
                <a:srgbClr val="000000"/>
              </a:solidFill>
            </a:endParaRPr>
          </a:p>
          <a:p>
            <a:pPr defTabSz="556241" eaLnBrk="0" fontAlgn="base" hangingPunct="0">
              <a:lnSpc>
                <a:spcPct val="80000"/>
              </a:lnSpc>
              <a:spcBef>
                <a:spcPct val="0"/>
              </a:spcBef>
              <a:spcAft>
                <a:spcPts val="1200"/>
              </a:spcAft>
            </a:pPr>
            <a:r>
              <a:rPr lang="en-US" altLang="en-US" sz="2400" dirty="0" smtClean="0">
                <a:solidFill>
                  <a:srgbClr val="000000"/>
                </a:solidFill>
              </a:rPr>
              <a:t>Even without sub-recipient data, our </a:t>
            </a:r>
            <a:r>
              <a:rPr lang="en-US" altLang="en-US" sz="2400" dirty="0">
                <a:solidFill>
                  <a:srgbClr val="000000"/>
                </a:solidFill>
              </a:rPr>
              <a:t>analysis indicates that the expanded policy will likely affect hundreds </a:t>
            </a:r>
            <a:r>
              <a:rPr lang="en-US" altLang="en-US" sz="2400" dirty="0" smtClean="0">
                <a:solidFill>
                  <a:srgbClr val="000000"/>
                </a:solidFill>
              </a:rPr>
              <a:t>of NGO </a:t>
            </a:r>
            <a:r>
              <a:rPr lang="en-US" altLang="en-US" sz="2400" dirty="0">
                <a:solidFill>
                  <a:srgbClr val="000000"/>
                </a:solidFill>
              </a:rPr>
              <a:t>recipients of PEPFAR </a:t>
            </a:r>
            <a:r>
              <a:rPr lang="en-US" altLang="en-US" sz="2400" dirty="0" smtClean="0">
                <a:solidFill>
                  <a:srgbClr val="000000"/>
                </a:solidFill>
              </a:rPr>
              <a:t>support, who will at least have to certify compliance.</a:t>
            </a:r>
          </a:p>
          <a:p>
            <a:pPr defTabSz="556241" eaLnBrk="0" fontAlgn="base" hangingPunct="0">
              <a:lnSpc>
                <a:spcPct val="80000"/>
              </a:lnSpc>
              <a:spcBef>
                <a:spcPct val="0"/>
              </a:spcBef>
              <a:spcAft>
                <a:spcPts val="1200"/>
              </a:spcAft>
            </a:pPr>
            <a:r>
              <a:rPr lang="en-US" altLang="en-US" sz="2400" dirty="0" smtClean="0">
                <a:solidFill>
                  <a:srgbClr val="000000"/>
                </a:solidFill>
              </a:rPr>
              <a:t>Ultimately, it is still too early to know the impact of the policy on the ground.</a:t>
            </a:r>
          </a:p>
          <a:p>
            <a:pPr marL="457200" lvl="1" indent="0" defTabSz="556241" eaLnBrk="0" fontAlgn="base" hangingPunct="0">
              <a:lnSpc>
                <a:spcPct val="80000"/>
              </a:lnSpc>
              <a:spcBef>
                <a:spcPct val="0"/>
              </a:spcBef>
              <a:spcAft>
                <a:spcPts val="1200"/>
              </a:spcAft>
              <a:buNone/>
            </a:pPr>
            <a:endParaRPr lang="en-US" altLang="en-US" sz="2000" dirty="0" smtClean="0">
              <a:solidFill>
                <a:srgbClr val="000000"/>
              </a:solidFill>
            </a:endParaRPr>
          </a:p>
        </p:txBody>
      </p:sp>
    </p:spTree>
    <p:extLst>
      <p:ext uri="{BB962C8B-B14F-4D97-AF65-F5344CB8AC3E}">
        <p14:creationId xmlns:p14="http://schemas.microsoft.com/office/powerpoint/2010/main" val="4221418798"/>
      </p:ext>
    </p:extLst>
  </p:cSld>
  <p:clrMapOvr>
    <a:masterClrMapping/>
  </p:clrMapOvr>
  <p:timing>
    <p:tnLst>
      <p:par>
        <p:cTn id="1" dur="indefinite" restart="never" nodeType="tmRoot"/>
      </p:par>
    </p:tnLst>
  </p:timing>
</p:sld>
</file>

<file path=ppt/theme/theme1.xml><?xml version="1.0" encoding="utf-8"?>
<a:theme xmlns:a="http://schemas.openxmlformats.org/drawingml/2006/main" name="AIDS 2016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ADBD3347-1A0F-45F0-B4B5-B886B317FA11}" vid="{2289ECF3-0365-4EFC-8344-95011E66FD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AIDS2016_template</Template>
  <TotalTime>7017</TotalTime>
  <Words>865</Words>
  <Application>Microsoft Office PowerPoint</Application>
  <PresentationFormat>On-screen Show (4:3)</PresentationFormat>
  <Paragraphs>57</Paragraphs>
  <Slides>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Meta Offc Pro</vt:lpstr>
      <vt:lpstr>Raleway</vt:lpstr>
      <vt:lpstr>Roboto</vt:lpstr>
      <vt:lpstr>AIDS 2016_Template</vt:lpstr>
      <vt:lpstr>The Mexico City Policy and PEPFAR: Estimating the Impact on NGOs and Funding</vt:lpstr>
      <vt:lpstr>No Conflicts of interest to Declare</vt:lpstr>
      <vt:lpstr>Background</vt:lpstr>
      <vt:lpstr>Methods</vt:lpstr>
      <vt:lpstr>Results: Foreign NGO Prime Recipients Subject to MCP Via PEPFAR Assistance</vt:lpstr>
      <vt:lpstr>Results: Many U.S. NGO Prime Recipients Would Likely Have to Monitor Compliance</vt:lpstr>
      <vt:lpstr>Results: Abortion Laws in Countries Receiving Bilateral PEPFAR Assistance</vt:lpstr>
      <vt:lpstr>Outstanding Questions</vt:lpstr>
      <vt:lpstr>Conclusion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Entwistle</dc:creator>
  <cp:lastModifiedBy>Jennifer Kates</cp:lastModifiedBy>
  <cp:revision>130</cp:revision>
  <cp:lastPrinted>2018-07-11T13:44:24Z</cp:lastPrinted>
  <dcterms:created xsi:type="dcterms:W3CDTF">2017-01-13T09:09:35Z</dcterms:created>
  <dcterms:modified xsi:type="dcterms:W3CDTF">2018-07-23T11:15:40Z</dcterms:modified>
</cp:coreProperties>
</file>